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1"/>
  </p:notesMasterIdLst>
  <p:sldIdLst>
    <p:sldId id="256" r:id="rId2"/>
    <p:sldId id="257" r:id="rId3"/>
    <p:sldId id="320" r:id="rId4"/>
    <p:sldId id="303" r:id="rId5"/>
    <p:sldId id="304" r:id="rId6"/>
    <p:sldId id="305" r:id="rId7"/>
    <p:sldId id="306" r:id="rId8"/>
    <p:sldId id="307" r:id="rId9"/>
    <p:sldId id="308" r:id="rId10"/>
    <p:sldId id="309" r:id="rId11"/>
    <p:sldId id="310" r:id="rId12"/>
    <p:sldId id="311" r:id="rId13"/>
    <p:sldId id="313" r:id="rId14"/>
    <p:sldId id="314" r:id="rId15"/>
    <p:sldId id="315" r:id="rId16"/>
    <p:sldId id="316" r:id="rId17"/>
    <p:sldId id="317" r:id="rId18"/>
    <p:sldId id="326" r:id="rId19"/>
    <p:sldId id="322" r:id="rId20"/>
    <p:sldId id="323" r:id="rId21"/>
    <p:sldId id="327" r:id="rId22"/>
    <p:sldId id="324" r:id="rId23"/>
    <p:sldId id="325" r:id="rId24"/>
    <p:sldId id="328" r:id="rId25"/>
    <p:sldId id="330" r:id="rId26"/>
    <p:sldId id="331" r:id="rId27"/>
    <p:sldId id="329" r:id="rId28"/>
    <p:sldId id="318" r:id="rId29"/>
    <p:sldId id="31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2163" initials="vw" lastIdx="1" clrIdx="0">
    <p:extLst>
      <p:ext uri="{19B8F6BF-5375-455C-9EA6-DF929625EA0E}">
        <p15:presenceInfo xmlns:p15="http://schemas.microsoft.com/office/powerpoint/2012/main" userId="watson2163" providerId="None"/>
      </p:ext>
    </p:extLst>
  </p:cmAuthor>
  <p:cmAuthor id="2" name="Marcy A. Esbjerg" initials="MAE" lastIdx="2" clrIdx="1">
    <p:extLst>
      <p:ext uri="{19B8F6BF-5375-455C-9EA6-DF929625EA0E}">
        <p15:presenceInfo xmlns:p15="http://schemas.microsoft.com/office/powerpoint/2012/main" userId="S::mesbjerg@pascocountyfl.net::30b77749-5bb3-4c5e-b10a-d2531573b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57370-FA8D-438D-9A54-6F473031604F}" v="1" dt="2023-04-27T16:44:08.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533D-1BFA-4CE1-81BA-361067315AE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2995E3E-EBC7-4B9E-94C3-A489D3C75326}">
      <dgm:prSet phldrT="[Text]"/>
      <dgm:spPr/>
      <dgm:t>
        <a:bodyPr/>
        <a:lstStyle/>
        <a:p>
          <a:pPr>
            <a:buNone/>
          </a:pPr>
          <a:r>
            <a:rPr lang="en-US" dirty="0"/>
            <a:t>Buyer attends HBE Class/counseling session(s)</a:t>
          </a:r>
        </a:p>
      </dgm:t>
    </dgm:pt>
    <dgm:pt modelId="{93DD6414-508C-4C88-AF34-E99586E08430}" type="parTrans" cxnId="{53D0CC15-D0FF-4FF7-9068-CACF1A826FE6}">
      <dgm:prSet/>
      <dgm:spPr/>
      <dgm:t>
        <a:bodyPr/>
        <a:lstStyle/>
        <a:p>
          <a:endParaRPr lang="en-US"/>
        </a:p>
      </dgm:t>
    </dgm:pt>
    <dgm:pt modelId="{4045E7FB-2DD2-437B-8FE6-F8CD4C6C5B34}" type="sibTrans" cxnId="{53D0CC15-D0FF-4FF7-9068-CACF1A826FE6}">
      <dgm:prSet/>
      <dgm:spPr/>
      <dgm:t>
        <a:bodyPr/>
        <a:lstStyle/>
        <a:p>
          <a:endParaRPr lang="en-US" dirty="0"/>
        </a:p>
      </dgm:t>
    </dgm:pt>
    <dgm:pt modelId="{4CA495D2-8801-4A10-94F6-E48A8EFE7871}">
      <dgm:prSet phldrT="[Text]"/>
      <dgm:spPr/>
      <dgm:t>
        <a:bodyPr/>
        <a:lstStyle/>
        <a:p>
          <a:r>
            <a:rPr lang="en-US" dirty="0"/>
            <a:t>Application is submitted to the HCA</a:t>
          </a:r>
        </a:p>
      </dgm:t>
    </dgm:pt>
    <dgm:pt modelId="{E263DC12-F914-4C86-B9F9-0448F8E4C598}" type="parTrans" cxnId="{F59085C3-4709-443B-A7B7-875F61EE3B35}">
      <dgm:prSet/>
      <dgm:spPr/>
      <dgm:t>
        <a:bodyPr/>
        <a:lstStyle/>
        <a:p>
          <a:endParaRPr lang="en-US"/>
        </a:p>
      </dgm:t>
    </dgm:pt>
    <dgm:pt modelId="{404C03B1-E90B-4919-85A1-8AF695FC69D5}" type="sibTrans" cxnId="{F59085C3-4709-443B-A7B7-875F61EE3B35}">
      <dgm:prSet/>
      <dgm:spPr/>
      <dgm:t>
        <a:bodyPr/>
        <a:lstStyle/>
        <a:p>
          <a:endParaRPr lang="en-US" dirty="0"/>
        </a:p>
      </dgm:t>
    </dgm:pt>
    <dgm:pt modelId="{FA4F6D90-B8A4-4C09-891F-26D8FD90AC22}">
      <dgm:prSet phldrT="[Text]"/>
      <dgm:spPr/>
      <dgm:t>
        <a:bodyPr/>
        <a:lstStyle/>
        <a:p>
          <a:r>
            <a:rPr lang="en-US" dirty="0"/>
            <a:t>City approves or denies the reservation request</a:t>
          </a:r>
        </a:p>
      </dgm:t>
    </dgm:pt>
    <dgm:pt modelId="{E547067A-6DFD-43EC-B5EC-FB6DDAEF81BC}" type="parTrans" cxnId="{1C9A4935-AC29-4E4E-8A1E-49DCBF42BECD}">
      <dgm:prSet/>
      <dgm:spPr/>
      <dgm:t>
        <a:bodyPr/>
        <a:lstStyle/>
        <a:p>
          <a:endParaRPr lang="en-US"/>
        </a:p>
      </dgm:t>
    </dgm:pt>
    <dgm:pt modelId="{C1073449-FF2D-4E4E-B665-4736EB17D18D}" type="sibTrans" cxnId="{1C9A4935-AC29-4E4E-8A1E-49DCBF42BECD}">
      <dgm:prSet/>
      <dgm:spPr/>
      <dgm:t>
        <a:bodyPr/>
        <a:lstStyle/>
        <a:p>
          <a:endParaRPr lang="en-US" dirty="0"/>
        </a:p>
      </dgm:t>
    </dgm:pt>
    <dgm:pt modelId="{32D8A9D7-9D2A-4769-A21D-356C0B427D1B}">
      <dgm:prSet phldrT="[Text]"/>
      <dgm:spPr/>
      <dgm:t>
        <a:bodyPr/>
        <a:lstStyle/>
        <a:p>
          <a:r>
            <a:rPr lang="en-US" dirty="0"/>
            <a:t>Applicant applies for mortgage loan from a City-approved lender</a:t>
          </a:r>
        </a:p>
      </dgm:t>
    </dgm:pt>
    <dgm:pt modelId="{E5976F4C-AA4B-4F11-B91E-0AD1B4B8E6A9}" type="parTrans" cxnId="{58EB2C45-1C7E-4BFC-A929-C46FC3B51698}">
      <dgm:prSet/>
      <dgm:spPr/>
      <dgm:t>
        <a:bodyPr/>
        <a:lstStyle/>
        <a:p>
          <a:endParaRPr lang="en-US"/>
        </a:p>
      </dgm:t>
    </dgm:pt>
    <dgm:pt modelId="{9883A555-0DCA-4D99-8EAD-B111EC50885A}" type="sibTrans" cxnId="{58EB2C45-1C7E-4BFC-A929-C46FC3B51698}">
      <dgm:prSet/>
      <dgm:spPr/>
      <dgm:t>
        <a:bodyPr/>
        <a:lstStyle/>
        <a:p>
          <a:endParaRPr lang="en-US" dirty="0"/>
        </a:p>
      </dgm:t>
    </dgm:pt>
    <dgm:pt modelId="{95082044-60F8-4B33-B78F-A9856D23E0FB}">
      <dgm:prSet phldrT="[Text]"/>
      <dgm:spPr/>
      <dgm:t>
        <a:bodyPr/>
        <a:lstStyle/>
        <a:p>
          <a:r>
            <a:rPr lang="en-US" dirty="0"/>
            <a:t>Home search begins with a City-approved realtor</a:t>
          </a:r>
        </a:p>
      </dgm:t>
    </dgm:pt>
    <dgm:pt modelId="{C720C63E-209F-4F8B-B166-12D0AC51DEC8}" type="parTrans" cxnId="{B49E9F67-CC07-4344-91E9-004F327F710A}">
      <dgm:prSet/>
      <dgm:spPr/>
      <dgm:t>
        <a:bodyPr/>
        <a:lstStyle/>
        <a:p>
          <a:endParaRPr lang="en-US"/>
        </a:p>
      </dgm:t>
    </dgm:pt>
    <dgm:pt modelId="{87F68240-C0C6-47D5-8530-2877CCB50C39}" type="sibTrans" cxnId="{B49E9F67-CC07-4344-91E9-004F327F710A}">
      <dgm:prSet/>
      <dgm:spPr/>
      <dgm:t>
        <a:bodyPr/>
        <a:lstStyle/>
        <a:p>
          <a:endParaRPr lang="en-US" dirty="0"/>
        </a:p>
      </dgm:t>
    </dgm:pt>
    <dgm:pt modelId="{2FCDC7B4-262D-45E8-AC2F-C2E1EBD0BB9E}">
      <dgm:prSet/>
      <dgm:spPr/>
      <dgm:t>
        <a:bodyPr/>
        <a:lstStyle/>
        <a:p>
          <a:r>
            <a:rPr lang="en-US" dirty="0"/>
            <a:t>HCA submits reservation request to the City</a:t>
          </a:r>
        </a:p>
      </dgm:t>
    </dgm:pt>
    <dgm:pt modelId="{93F87E49-165C-4510-9474-F68BE470A865}" type="parTrans" cxnId="{51B591B3-DF68-4786-A5B1-4FA2D299489E}">
      <dgm:prSet/>
      <dgm:spPr/>
      <dgm:t>
        <a:bodyPr/>
        <a:lstStyle/>
        <a:p>
          <a:endParaRPr lang="en-US"/>
        </a:p>
      </dgm:t>
    </dgm:pt>
    <dgm:pt modelId="{E48DAAAA-2B60-473D-94D4-6C97DEBAA2EC}" type="sibTrans" cxnId="{51B591B3-DF68-4786-A5B1-4FA2D299489E}">
      <dgm:prSet/>
      <dgm:spPr/>
      <dgm:t>
        <a:bodyPr/>
        <a:lstStyle/>
        <a:p>
          <a:endParaRPr lang="en-US" dirty="0"/>
        </a:p>
      </dgm:t>
    </dgm:pt>
    <dgm:pt modelId="{A2C086EA-A2A0-47DD-A9C0-844015DCF3AF}">
      <dgm:prSet/>
      <dgm:spPr/>
      <dgm:t>
        <a:bodyPr/>
        <a:lstStyle/>
        <a:p>
          <a:r>
            <a:rPr lang="en-US" dirty="0"/>
            <a:t>HCA completes third-party verifications</a:t>
          </a:r>
        </a:p>
      </dgm:t>
    </dgm:pt>
    <dgm:pt modelId="{BFD11720-16F8-49BE-85E6-7D3BB8867147}" type="parTrans" cxnId="{57D284E9-9B3B-4466-8106-A8F709014F17}">
      <dgm:prSet/>
      <dgm:spPr/>
      <dgm:t>
        <a:bodyPr/>
        <a:lstStyle/>
        <a:p>
          <a:endParaRPr lang="en-US"/>
        </a:p>
      </dgm:t>
    </dgm:pt>
    <dgm:pt modelId="{671C69C1-68B7-4A18-A992-BDEEFF92318E}" type="sibTrans" cxnId="{57D284E9-9B3B-4466-8106-A8F709014F17}">
      <dgm:prSet/>
      <dgm:spPr/>
      <dgm:t>
        <a:bodyPr/>
        <a:lstStyle/>
        <a:p>
          <a:endParaRPr lang="en-US" dirty="0"/>
        </a:p>
      </dgm:t>
    </dgm:pt>
    <dgm:pt modelId="{C1D16ABB-7F63-4006-88F8-A070274CB072}">
      <dgm:prSet phldrT="[Text]"/>
      <dgm:spPr/>
      <dgm:t>
        <a:bodyPr/>
        <a:lstStyle/>
        <a:p>
          <a:pPr>
            <a:buNone/>
          </a:pPr>
          <a:r>
            <a:rPr lang="en-US" dirty="0"/>
            <a:t>Executed sales contract &amp; addendums are submitted to the City</a:t>
          </a:r>
        </a:p>
      </dgm:t>
    </dgm:pt>
    <dgm:pt modelId="{35FAE117-85B5-47DA-BB3F-E2D60E770C71}" type="parTrans" cxnId="{EB9F9941-72C2-4ED3-9829-B2361970A462}">
      <dgm:prSet/>
      <dgm:spPr/>
      <dgm:t>
        <a:bodyPr/>
        <a:lstStyle/>
        <a:p>
          <a:endParaRPr lang="en-US"/>
        </a:p>
      </dgm:t>
    </dgm:pt>
    <dgm:pt modelId="{A58E9F0E-B7EB-4230-A350-84A051E9BC8C}" type="sibTrans" cxnId="{EB9F9941-72C2-4ED3-9829-B2361970A462}">
      <dgm:prSet/>
      <dgm:spPr/>
      <dgm:t>
        <a:bodyPr/>
        <a:lstStyle/>
        <a:p>
          <a:endParaRPr lang="en-US" dirty="0"/>
        </a:p>
      </dgm:t>
    </dgm:pt>
    <dgm:pt modelId="{2D30340C-6A05-4269-863C-EC06837AF36B}">
      <dgm:prSet phldrT="[Text]"/>
      <dgm:spPr/>
      <dgm:t>
        <a:bodyPr/>
        <a:lstStyle/>
        <a:p>
          <a:r>
            <a:rPr lang="en-US" dirty="0"/>
            <a:t>City’s closing documents are provided to the title company</a:t>
          </a:r>
        </a:p>
      </dgm:t>
    </dgm:pt>
    <dgm:pt modelId="{E6DBFAF9-CBF3-44E1-91E0-BB3C62701774}" type="parTrans" cxnId="{625DA89E-3EFA-45B8-A992-FABF6D07FA39}">
      <dgm:prSet/>
      <dgm:spPr/>
      <dgm:t>
        <a:bodyPr/>
        <a:lstStyle/>
        <a:p>
          <a:endParaRPr lang="en-US"/>
        </a:p>
      </dgm:t>
    </dgm:pt>
    <dgm:pt modelId="{CEF63713-D841-4870-93F7-41DE6B6B496D}" type="sibTrans" cxnId="{625DA89E-3EFA-45B8-A992-FABF6D07FA39}">
      <dgm:prSet/>
      <dgm:spPr/>
      <dgm:t>
        <a:bodyPr/>
        <a:lstStyle/>
        <a:p>
          <a:endParaRPr lang="en-US"/>
        </a:p>
      </dgm:t>
    </dgm:pt>
    <dgm:pt modelId="{9D4431B7-4D87-4313-AE16-BDBEBB73AAB7}">
      <dgm:prSet phldrT="[Text]"/>
      <dgm:spPr/>
      <dgm:t>
        <a:bodyPr/>
        <a:lstStyle/>
        <a:p>
          <a:r>
            <a:rPr lang="en-US" dirty="0"/>
            <a:t>City’s Housing Quality Standards (HQS) inspection is requested &amp; completed</a:t>
          </a:r>
        </a:p>
      </dgm:t>
    </dgm:pt>
    <dgm:pt modelId="{931B16E2-2CA9-477E-9386-9028978876FC}" type="parTrans" cxnId="{72518A93-852F-455E-BF2A-95394564FD3B}">
      <dgm:prSet/>
      <dgm:spPr/>
      <dgm:t>
        <a:bodyPr/>
        <a:lstStyle/>
        <a:p>
          <a:endParaRPr lang="en-US"/>
        </a:p>
      </dgm:t>
    </dgm:pt>
    <dgm:pt modelId="{65E1EA2F-6D05-4A18-893F-15C1F2C1D342}" type="sibTrans" cxnId="{72518A93-852F-455E-BF2A-95394564FD3B}">
      <dgm:prSet/>
      <dgm:spPr/>
      <dgm:t>
        <a:bodyPr/>
        <a:lstStyle/>
        <a:p>
          <a:endParaRPr lang="en-US" dirty="0"/>
        </a:p>
      </dgm:t>
    </dgm:pt>
    <dgm:pt modelId="{3D6BFF09-0E63-4356-9CD0-7E19439A40A4}">
      <dgm:prSet phldrT="[Text]"/>
      <dgm:spPr/>
      <dgm:t>
        <a:bodyPr/>
        <a:lstStyle/>
        <a:p>
          <a:pPr>
            <a:buNone/>
          </a:pPr>
          <a:r>
            <a:rPr lang="en-US" dirty="0"/>
            <a:t>Full Independent home inspection is completed</a:t>
          </a:r>
        </a:p>
      </dgm:t>
    </dgm:pt>
    <dgm:pt modelId="{0A35E334-09C8-46C6-BE9E-3B38477AF723}" type="parTrans" cxnId="{915CCD44-8740-4F6B-81DA-D2D3137EB395}">
      <dgm:prSet/>
      <dgm:spPr/>
      <dgm:t>
        <a:bodyPr/>
        <a:lstStyle/>
        <a:p>
          <a:endParaRPr lang="en-US"/>
        </a:p>
      </dgm:t>
    </dgm:pt>
    <dgm:pt modelId="{DA965A47-D86E-4A3E-8AF2-EEB2D44AFE9E}" type="sibTrans" cxnId="{915CCD44-8740-4F6B-81DA-D2D3137EB395}">
      <dgm:prSet/>
      <dgm:spPr/>
      <dgm:t>
        <a:bodyPr/>
        <a:lstStyle/>
        <a:p>
          <a:endParaRPr lang="en-US" dirty="0"/>
        </a:p>
      </dgm:t>
    </dgm:pt>
    <dgm:pt modelId="{52F4FBD6-0B82-45D0-B148-00F964AB42AE}">
      <dgm:prSet phldrT="[Text]"/>
      <dgm:spPr/>
      <dgm:t>
        <a:bodyPr/>
        <a:lstStyle/>
        <a:p>
          <a:r>
            <a:rPr lang="en-US" dirty="0"/>
            <a:t>Documents are requested from a City- approved lender</a:t>
          </a:r>
        </a:p>
      </dgm:t>
    </dgm:pt>
    <dgm:pt modelId="{8864F7E3-E753-48AA-85E4-C23F4D997C5D}" type="parTrans" cxnId="{77D27D47-9744-4820-B5BC-ECE8E1D409B4}">
      <dgm:prSet/>
      <dgm:spPr/>
      <dgm:t>
        <a:bodyPr/>
        <a:lstStyle/>
        <a:p>
          <a:endParaRPr lang="en-US"/>
        </a:p>
      </dgm:t>
    </dgm:pt>
    <dgm:pt modelId="{F31807EE-7527-4F1F-A2D1-C3ECA4EF6578}" type="sibTrans" cxnId="{77D27D47-9744-4820-B5BC-ECE8E1D409B4}">
      <dgm:prSet/>
      <dgm:spPr/>
      <dgm:t>
        <a:bodyPr/>
        <a:lstStyle/>
        <a:p>
          <a:endParaRPr lang="en-US" dirty="0"/>
        </a:p>
      </dgm:t>
    </dgm:pt>
    <dgm:pt modelId="{B67475FA-70AB-4E29-B0C1-582A60B2796A}">
      <dgm:prSet phldrT="[Text]"/>
      <dgm:spPr/>
      <dgm:t>
        <a:bodyPr/>
        <a:lstStyle/>
        <a:p>
          <a:r>
            <a:rPr lang="en-US" u="sng" dirty="0"/>
            <a:t>ALL</a:t>
          </a:r>
          <a:r>
            <a:rPr lang="en-US" dirty="0"/>
            <a:t> closing disclosures are provided to the City for approval</a:t>
          </a:r>
        </a:p>
      </dgm:t>
    </dgm:pt>
    <dgm:pt modelId="{A325A628-837D-4F1B-93A9-828840FF9665}" type="parTrans" cxnId="{29E14F96-9876-45B3-A6A5-87E6AC519C1B}">
      <dgm:prSet/>
      <dgm:spPr/>
      <dgm:t>
        <a:bodyPr/>
        <a:lstStyle/>
        <a:p>
          <a:endParaRPr lang="en-US"/>
        </a:p>
      </dgm:t>
    </dgm:pt>
    <dgm:pt modelId="{D73AA838-791A-4AE0-801D-6E631D9F924D}" type="sibTrans" cxnId="{29E14F96-9876-45B3-A6A5-87E6AC519C1B}">
      <dgm:prSet/>
      <dgm:spPr/>
      <dgm:t>
        <a:bodyPr/>
        <a:lstStyle/>
        <a:p>
          <a:endParaRPr lang="en-US" dirty="0"/>
        </a:p>
      </dgm:t>
    </dgm:pt>
    <dgm:pt modelId="{D45202BC-2D58-407C-B20B-3B28BAAC5871}">
      <dgm:prSet phldrT="[Text]"/>
      <dgm:spPr/>
      <dgm:t>
        <a:bodyPr/>
        <a:lstStyle/>
        <a:p>
          <a:r>
            <a:rPr lang="en-US" dirty="0"/>
            <a:t>CDs approved, closing scheduled, and City’s wire initiated</a:t>
          </a:r>
        </a:p>
      </dgm:t>
    </dgm:pt>
    <dgm:pt modelId="{F95A56A5-AC18-485A-B99E-241ECFEE816B}" type="parTrans" cxnId="{C57A8970-8D8D-4971-B508-C74C16C8EE33}">
      <dgm:prSet/>
      <dgm:spPr/>
      <dgm:t>
        <a:bodyPr/>
        <a:lstStyle/>
        <a:p>
          <a:endParaRPr lang="en-US"/>
        </a:p>
      </dgm:t>
    </dgm:pt>
    <dgm:pt modelId="{DC0C2EE0-AFC9-414E-B41E-6FC50A80D28F}" type="sibTrans" cxnId="{C57A8970-8D8D-4971-B508-C74C16C8EE33}">
      <dgm:prSet/>
      <dgm:spPr/>
      <dgm:t>
        <a:bodyPr/>
        <a:lstStyle/>
        <a:p>
          <a:endParaRPr lang="en-US" dirty="0"/>
        </a:p>
      </dgm:t>
    </dgm:pt>
    <dgm:pt modelId="{0438DC71-3D61-428D-816B-ABD132955488}">
      <dgm:prSet/>
      <dgm:spPr/>
      <dgm:t>
        <a:bodyPr/>
        <a:lstStyle/>
        <a:p>
          <a:pPr>
            <a:buNone/>
          </a:pPr>
          <a:r>
            <a:rPr lang="en-US" dirty="0"/>
            <a:t>City completes its underwriting and file is approved</a:t>
          </a:r>
        </a:p>
      </dgm:t>
    </dgm:pt>
    <dgm:pt modelId="{54DD3E14-5C81-4F5F-A3EB-58A244393C9F}" type="parTrans" cxnId="{D0BF2AB6-BE60-4BFE-B0F2-D5756D1D0A41}">
      <dgm:prSet/>
      <dgm:spPr/>
      <dgm:t>
        <a:bodyPr/>
        <a:lstStyle/>
        <a:p>
          <a:endParaRPr lang="en-US"/>
        </a:p>
      </dgm:t>
    </dgm:pt>
    <dgm:pt modelId="{F9DA97E9-808F-46E2-92C9-73A12C9E35E4}" type="sibTrans" cxnId="{D0BF2AB6-BE60-4BFE-B0F2-D5756D1D0A41}">
      <dgm:prSet/>
      <dgm:spPr/>
      <dgm:t>
        <a:bodyPr/>
        <a:lstStyle/>
        <a:p>
          <a:endParaRPr lang="en-US" dirty="0"/>
        </a:p>
      </dgm:t>
    </dgm:pt>
    <dgm:pt modelId="{BF4C32AD-1660-457A-BF16-492924D09A86}" type="pres">
      <dgm:prSet presAssocID="{736D533D-1BFA-4CE1-81BA-361067315AE1}" presName="diagram" presStyleCnt="0">
        <dgm:presLayoutVars>
          <dgm:dir/>
          <dgm:resizeHandles val="exact"/>
        </dgm:presLayoutVars>
      </dgm:prSet>
      <dgm:spPr/>
    </dgm:pt>
    <dgm:pt modelId="{DA17931E-CD13-4894-9948-EA807C85B3BA}" type="pres">
      <dgm:prSet presAssocID="{D2995E3E-EBC7-4B9E-94C3-A489D3C75326}" presName="node" presStyleLbl="node1" presStyleIdx="0" presStyleCnt="15">
        <dgm:presLayoutVars>
          <dgm:bulletEnabled val="1"/>
        </dgm:presLayoutVars>
      </dgm:prSet>
      <dgm:spPr/>
    </dgm:pt>
    <dgm:pt modelId="{E6B778A0-C5D5-41E3-8E17-57461F942854}" type="pres">
      <dgm:prSet presAssocID="{4045E7FB-2DD2-437B-8FE6-F8CD4C6C5B34}" presName="sibTrans" presStyleLbl="sibTrans2D1" presStyleIdx="0" presStyleCnt="14"/>
      <dgm:spPr/>
    </dgm:pt>
    <dgm:pt modelId="{16486D27-73B0-4962-8B88-CBB54E85B81E}" type="pres">
      <dgm:prSet presAssocID="{4045E7FB-2DD2-437B-8FE6-F8CD4C6C5B34}" presName="connectorText" presStyleLbl="sibTrans2D1" presStyleIdx="0" presStyleCnt="14"/>
      <dgm:spPr/>
    </dgm:pt>
    <dgm:pt modelId="{80425B5F-7E27-4B2B-9F71-35B2DD22CEE2}" type="pres">
      <dgm:prSet presAssocID="{4CA495D2-8801-4A10-94F6-E48A8EFE7871}" presName="node" presStyleLbl="node1" presStyleIdx="1" presStyleCnt="15">
        <dgm:presLayoutVars>
          <dgm:bulletEnabled val="1"/>
        </dgm:presLayoutVars>
      </dgm:prSet>
      <dgm:spPr/>
    </dgm:pt>
    <dgm:pt modelId="{EFADBA7D-5E44-4251-8F0D-024700AFFC74}" type="pres">
      <dgm:prSet presAssocID="{404C03B1-E90B-4919-85A1-8AF695FC69D5}" presName="sibTrans" presStyleLbl="sibTrans2D1" presStyleIdx="1" presStyleCnt="14"/>
      <dgm:spPr/>
    </dgm:pt>
    <dgm:pt modelId="{2BDD844B-DF5A-4BCA-BFC8-781592ECB9EF}" type="pres">
      <dgm:prSet presAssocID="{404C03B1-E90B-4919-85A1-8AF695FC69D5}" presName="connectorText" presStyleLbl="sibTrans2D1" presStyleIdx="1" presStyleCnt="14"/>
      <dgm:spPr/>
    </dgm:pt>
    <dgm:pt modelId="{EDF7E23A-BD33-4D7C-8078-81FB28DB15F2}" type="pres">
      <dgm:prSet presAssocID="{A2C086EA-A2A0-47DD-A9C0-844015DCF3AF}" presName="node" presStyleLbl="node1" presStyleIdx="2" presStyleCnt="15">
        <dgm:presLayoutVars>
          <dgm:bulletEnabled val="1"/>
        </dgm:presLayoutVars>
      </dgm:prSet>
      <dgm:spPr/>
    </dgm:pt>
    <dgm:pt modelId="{5982D9ED-F8C7-4420-957A-399950E814D7}" type="pres">
      <dgm:prSet presAssocID="{671C69C1-68B7-4A18-A992-BDEEFF92318E}" presName="sibTrans" presStyleLbl="sibTrans2D1" presStyleIdx="2" presStyleCnt="14"/>
      <dgm:spPr/>
    </dgm:pt>
    <dgm:pt modelId="{2FC8DD9D-58DB-4DD5-95A3-0CB054F8AF63}" type="pres">
      <dgm:prSet presAssocID="{671C69C1-68B7-4A18-A992-BDEEFF92318E}" presName="connectorText" presStyleLbl="sibTrans2D1" presStyleIdx="2" presStyleCnt="14"/>
      <dgm:spPr/>
    </dgm:pt>
    <dgm:pt modelId="{5F594B92-9EFB-4DCF-BFB8-5C16A8445954}" type="pres">
      <dgm:prSet presAssocID="{2FCDC7B4-262D-45E8-AC2F-C2E1EBD0BB9E}" presName="node" presStyleLbl="node1" presStyleIdx="3" presStyleCnt="15">
        <dgm:presLayoutVars>
          <dgm:bulletEnabled val="1"/>
        </dgm:presLayoutVars>
      </dgm:prSet>
      <dgm:spPr/>
    </dgm:pt>
    <dgm:pt modelId="{77D488DE-4252-4E16-B450-121C1EA5F5F0}" type="pres">
      <dgm:prSet presAssocID="{E48DAAAA-2B60-473D-94D4-6C97DEBAA2EC}" presName="sibTrans" presStyleLbl="sibTrans2D1" presStyleIdx="3" presStyleCnt="14"/>
      <dgm:spPr/>
    </dgm:pt>
    <dgm:pt modelId="{071BBC91-DE99-4AC4-BE41-F950DE98BB8E}" type="pres">
      <dgm:prSet presAssocID="{E48DAAAA-2B60-473D-94D4-6C97DEBAA2EC}" presName="connectorText" presStyleLbl="sibTrans2D1" presStyleIdx="3" presStyleCnt="14"/>
      <dgm:spPr/>
    </dgm:pt>
    <dgm:pt modelId="{376F7FB3-6425-4C2E-9435-2D3BB10A57D2}" type="pres">
      <dgm:prSet presAssocID="{FA4F6D90-B8A4-4C09-891F-26D8FD90AC22}" presName="node" presStyleLbl="node1" presStyleIdx="4" presStyleCnt="15">
        <dgm:presLayoutVars>
          <dgm:bulletEnabled val="1"/>
        </dgm:presLayoutVars>
      </dgm:prSet>
      <dgm:spPr/>
    </dgm:pt>
    <dgm:pt modelId="{562A25FD-9B2E-44A7-89DB-3FD01AEDDBEA}" type="pres">
      <dgm:prSet presAssocID="{C1073449-FF2D-4E4E-B665-4736EB17D18D}" presName="sibTrans" presStyleLbl="sibTrans2D1" presStyleIdx="4" presStyleCnt="14"/>
      <dgm:spPr/>
    </dgm:pt>
    <dgm:pt modelId="{49633CD7-E8A4-4E6B-B473-F1289CE4759B}" type="pres">
      <dgm:prSet presAssocID="{C1073449-FF2D-4E4E-B665-4736EB17D18D}" presName="connectorText" presStyleLbl="sibTrans2D1" presStyleIdx="4" presStyleCnt="14"/>
      <dgm:spPr/>
    </dgm:pt>
    <dgm:pt modelId="{BD852EA3-131B-4BAB-B1A5-E0226556CE4A}" type="pres">
      <dgm:prSet presAssocID="{32D8A9D7-9D2A-4769-A21D-356C0B427D1B}" presName="node" presStyleLbl="node1" presStyleIdx="5" presStyleCnt="15">
        <dgm:presLayoutVars>
          <dgm:bulletEnabled val="1"/>
        </dgm:presLayoutVars>
      </dgm:prSet>
      <dgm:spPr/>
    </dgm:pt>
    <dgm:pt modelId="{2761BDE3-8B89-488D-96A4-A1D40D51B9F2}" type="pres">
      <dgm:prSet presAssocID="{9883A555-0DCA-4D99-8EAD-B111EC50885A}" presName="sibTrans" presStyleLbl="sibTrans2D1" presStyleIdx="5" presStyleCnt="14"/>
      <dgm:spPr/>
    </dgm:pt>
    <dgm:pt modelId="{02A69764-37A3-41CA-9205-FA38486328FF}" type="pres">
      <dgm:prSet presAssocID="{9883A555-0DCA-4D99-8EAD-B111EC50885A}" presName="connectorText" presStyleLbl="sibTrans2D1" presStyleIdx="5" presStyleCnt="14"/>
      <dgm:spPr/>
    </dgm:pt>
    <dgm:pt modelId="{7B575BD2-1025-4BE4-B05E-6C9BBFA4E75D}" type="pres">
      <dgm:prSet presAssocID="{95082044-60F8-4B33-B78F-A9856D23E0FB}" presName="node" presStyleLbl="node1" presStyleIdx="6" presStyleCnt="15">
        <dgm:presLayoutVars>
          <dgm:bulletEnabled val="1"/>
        </dgm:presLayoutVars>
      </dgm:prSet>
      <dgm:spPr/>
    </dgm:pt>
    <dgm:pt modelId="{436FD2C6-9259-4FC4-9246-6FE09CBD048B}" type="pres">
      <dgm:prSet presAssocID="{87F68240-C0C6-47D5-8530-2877CCB50C39}" presName="sibTrans" presStyleLbl="sibTrans2D1" presStyleIdx="6" presStyleCnt="14"/>
      <dgm:spPr/>
    </dgm:pt>
    <dgm:pt modelId="{584A5231-4736-49E8-9EC0-1E5257CCEAFB}" type="pres">
      <dgm:prSet presAssocID="{87F68240-C0C6-47D5-8530-2877CCB50C39}" presName="connectorText" presStyleLbl="sibTrans2D1" presStyleIdx="6" presStyleCnt="14"/>
      <dgm:spPr/>
    </dgm:pt>
    <dgm:pt modelId="{C4E77D5B-7BD2-4B8A-87D8-87E783166833}" type="pres">
      <dgm:prSet presAssocID="{C1D16ABB-7F63-4006-88F8-A070274CB072}" presName="node" presStyleLbl="node1" presStyleIdx="7" presStyleCnt="15">
        <dgm:presLayoutVars>
          <dgm:bulletEnabled val="1"/>
        </dgm:presLayoutVars>
      </dgm:prSet>
      <dgm:spPr/>
    </dgm:pt>
    <dgm:pt modelId="{B599B792-40DE-46CC-AD0C-2A19E44E80DD}" type="pres">
      <dgm:prSet presAssocID="{A58E9F0E-B7EB-4230-A350-84A051E9BC8C}" presName="sibTrans" presStyleLbl="sibTrans2D1" presStyleIdx="7" presStyleCnt="14"/>
      <dgm:spPr/>
    </dgm:pt>
    <dgm:pt modelId="{71DE13C2-8FF5-40D3-A3AE-C544D30CAFA5}" type="pres">
      <dgm:prSet presAssocID="{A58E9F0E-B7EB-4230-A350-84A051E9BC8C}" presName="connectorText" presStyleLbl="sibTrans2D1" presStyleIdx="7" presStyleCnt="14"/>
      <dgm:spPr/>
    </dgm:pt>
    <dgm:pt modelId="{9FE849E2-BCFD-44EB-8DE5-59C0A11A4617}" type="pres">
      <dgm:prSet presAssocID="{9D4431B7-4D87-4313-AE16-BDBEBB73AAB7}" presName="node" presStyleLbl="node1" presStyleIdx="8" presStyleCnt="15">
        <dgm:presLayoutVars>
          <dgm:bulletEnabled val="1"/>
        </dgm:presLayoutVars>
      </dgm:prSet>
      <dgm:spPr/>
    </dgm:pt>
    <dgm:pt modelId="{5B1C3ADB-D326-4C49-B50C-9A55BE054B76}" type="pres">
      <dgm:prSet presAssocID="{65E1EA2F-6D05-4A18-893F-15C1F2C1D342}" presName="sibTrans" presStyleLbl="sibTrans2D1" presStyleIdx="8" presStyleCnt="14"/>
      <dgm:spPr/>
    </dgm:pt>
    <dgm:pt modelId="{DCD13434-8E6D-4F2A-8D0B-F89FBDAD823F}" type="pres">
      <dgm:prSet presAssocID="{65E1EA2F-6D05-4A18-893F-15C1F2C1D342}" presName="connectorText" presStyleLbl="sibTrans2D1" presStyleIdx="8" presStyleCnt="14"/>
      <dgm:spPr/>
    </dgm:pt>
    <dgm:pt modelId="{48D0FCCB-2C0A-4A37-91EF-0E7BB68C212B}" type="pres">
      <dgm:prSet presAssocID="{3D6BFF09-0E63-4356-9CD0-7E19439A40A4}" presName="node" presStyleLbl="node1" presStyleIdx="9" presStyleCnt="15">
        <dgm:presLayoutVars>
          <dgm:bulletEnabled val="1"/>
        </dgm:presLayoutVars>
      </dgm:prSet>
      <dgm:spPr/>
    </dgm:pt>
    <dgm:pt modelId="{7F26BF48-B4B0-4E19-9FB4-21BAA8997D79}" type="pres">
      <dgm:prSet presAssocID="{DA965A47-D86E-4A3E-8AF2-EEB2D44AFE9E}" presName="sibTrans" presStyleLbl="sibTrans2D1" presStyleIdx="9" presStyleCnt="14"/>
      <dgm:spPr/>
    </dgm:pt>
    <dgm:pt modelId="{A2A7D4F2-0603-49EA-AC21-065F99076247}" type="pres">
      <dgm:prSet presAssocID="{DA965A47-D86E-4A3E-8AF2-EEB2D44AFE9E}" presName="connectorText" presStyleLbl="sibTrans2D1" presStyleIdx="9" presStyleCnt="14"/>
      <dgm:spPr/>
    </dgm:pt>
    <dgm:pt modelId="{A9A35CB2-0437-4DAF-A852-F26B3CDC8030}" type="pres">
      <dgm:prSet presAssocID="{52F4FBD6-0B82-45D0-B148-00F964AB42AE}" presName="node" presStyleLbl="node1" presStyleIdx="10" presStyleCnt="15">
        <dgm:presLayoutVars>
          <dgm:bulletEnabled val="1"/>
        </dgm:presLayoutVars>
      </dgm:prSet>
      <dgm:spPr/>
    </dgm:pt>
    <dgm:pt modelId="{DE57BB7D-108B-4AAD-9FE4-DAE94B3B3027}" type="pres">
      <dgm:prSet presAssocID="{F31807EE-7527-4F1F-A2D1-C3ECA4EF6578}" presName="sibTrans" presStyleLbl="sibTrans2D1" presStyleIdx="10" presStyleCnt="14"/>
      <dgm:spPr/>
    </dgm:pt>
    <dgm:pt modelId="{FF315BD3-48CC-4DEB-A855-EFF517F4E2DF}" type="pres">
      <dgm:prSet presAssocID="{F31807EE-7527-4F1F-A2D1-C3ECA4EF6578}" presName="connectorText" presStyleLbl="sibTrans2D1" presStyleIdx="10" presStyleCnt="14"/>
      <dgm:spPr/>
    </dgm:pt>
    <dgm:pt modelId="{78269032-2326-449A-90D9-0ADCBA2139AF}" type="pres">
      <dgm:prSet presAssocID="{0438DC71-3D61-428D-816B-ABD132955488}" presName="node" presStyleLbl="node1" presStyleIdx="11" presStyleCnt="15">
        <dgm:presLayoutVars>
          <dgm:bulletEnabled val="1"/>
        </dgm:presLayoutVars>
      </dgm:prSet>
      <dgm:spPr/>
    </dgm:pt>
    <dgm:pt modelId="{DCF414D0-6677-41B6-A655-3CE80DB505E1}" type="pres">
      <dgm:prSet presAssocID="{F9DA97E9-808F-46E2-92C9-73A12C9E35E4}" presName="sibTrans" presStyleLbl="sibTrans2D1" presStyleIdx="11" presStyleCnt="14"/>
      <dgm:spPr/>
    </dgm:pt>
    <dgm:pt modelId="{4B861646-A0F9-49A9-B1A6-C9036EB73890}" type="pres">
      <dgm:prSet presAssocID="{F9DA97E9-808F-46E2-92C9-73A12C9E35E4}" presName="connectorText" presStyleLbl="sibTrans2D1" presStyleIdx="11" presStyleCnt="14"/>
      <dgm:spPr/>
    </dgm:pt>
    <dgm:pt modelId="{02CEE3CA-9F85-4704-9788-579E655DF603}" type="pres">
      <dgm:prSet presAssocID="{B67475FA-70AB-4E29-B0C1-582A60B2796A}" presName="node" presStyleLbl="node1" presStyleIdx="12" presStyleCnt="15">
        <dgm:presLayoutVars>
          <dgm:bulletEnabled val="1"/>
        </dgm:presLayoutVars>
      </dgm:prSet>
      <dgm:spPr/>
    </dgm:pt>
    <dgm:pt modelId="{B7B5E6B4-7CAD-4954-BCD8-4A1E0E87B150}" type="pres">
      <dgm:prSet presAssocID="{D73AA838-791A-4AE0-801D-6E631D9F924D}" presName="sibTrans" presStyleLbl="sibTrans2D1" presStyleIdx="12" presStyleCnt="14"/>
      <dgm:spPr/>
    </dgm:pt>
    <dgm:pt modelId="{B5A3B499-9FAB-4A8C-8CC5-AB75BA097886}" type="pres">
      <dgm:prSet presAssocID="{D73AA838-791A-4AE0-801D-6E631D9F924D}" presName="connectorText" presStyleLbl="sibTrans2D1" presStyleIdx="12" presStyleCnt="14"/>
      <dgm:spPr/>
    </dgm:pt>
    <dgm:pt modelId="{92EC49E8-E2D4-4A12-AB3F-0218E39AA454}" type="pres">
      <dgm:prSet presAssocID="{D45202BC-2D58-407C-B20B-3B28BAAC5871}" presName="node" presStyleLbl="node1" presStyleIdx="13" presStyleCnt="15">
        <dgm:presLayoutVars>
          <dgm:bulletEnabled val="1"/>
        </dgm:presLayoutVars>
      </dgm:prSet>
      <dgm:spPr/>
    </dgm:pt>
    <dgm:pt modelId="{E731B13C-A4DF-4B7E-9925-C5D14543C89A}" type="pres">
      <dgm:prSet presAssocID="{DC0C2EE0-AFC9-414E-B41E-6FC50A80D28F}" presName="sibTrans" presStyleLbl="sibTrans2D1" presStyleIdx="13" presStyleCnt="14"/>
      <dgm:spPr/>
    </dgm:pt>
    <dgm:pt modelId="{37C41740-77C4-4319-AB72-BBAD30A1500B}" type="pres">
      <dgm:prSet presAssocID="{DC0C2EE0-AFC9-414E-B41E-6FC50A80D28F}" presName="connectorText" presStyleLbl="sibTrans2D1" presStyleIdx="13" presStyleCnt="14"/>
      <dgm:spPr/>
    </dgm:pt>
    <dgm:pt modelId="{20A26E0D-E47F-4A9F-A168-0ED9DC6E4851}" type="pres">
      <dgm:prSet presAssocID="{2D30340C-6A05-4269-863C-EC06837AF36B}" presName="node" presStyleLbl="node1" presStyleIdx="14" presStyleCnt="15">
        <dgm:presLayoutVars>
          <dgm:bulletEnabled val="1"/>
        </dgm:presLayoutVars>
      </dgm:prSet>
      <dgm:spPr/>
    </dgm:pt>
  </dgm:ptLst>
  <dgm:cxnLst>
    <dgm:cxn modelId="{7E6F6201-983E-4131-A743-3A45439FDD46}" type="presOf" srcId="{9D4431B7-4D87-4313-AE16-BDBEBB73AAB7}" destId="{9FE849E2-BCFD-44EB-8DE5-59C0A11A4617}" srcOrd="0" destOrd="0" presId="urn:microsoft.com/office/officeart/2005/8/layout/process5"/>
    <dgm:cxn modelId="{9DC35C06-2D16-47DB-8414-C4EE904E681A}" type="presOf" srcId="{2D30340C-6A05-4269-863C-EC06837AF36B}" destId="{20A26E0D-E47F-4A9F-A168-0ED9DC6E4851}" srcOrd="0" destOrd="0" presId="urn:microsoft.com/office/officeart/2005/8/layout/process5"/>
    <dgm:cxn modelId="{DBD82B07-1865-4E99-A866-38CA4DF6CB41}" type="presOf" srcId="{95082044-60F8-4B33-B78F-A9856D23E0FB}" destId="{7B575BD2-1025-4BE4-B05E-6C9BBFA4E75D}" srcOrd="0" destOrd="0" presId="urn:microsoft.com/office/officeart/2005/8/layout/process5"/>
    <dgm:cxn modelId="{53D0CC15-D0FF-4FF7-9068-CACF1A826FE6}" srcId="{736D533D-1BFA-4CE1-81BA-361067315AE1}" destId="{D2995E3E-EBC7-4B9E-94C3-A489D3C75326}" srcOrd="0" destOrd="0" parTransId="{93DD6414-508C-4C88-AF34-E99586E08430}" sibTransId="{4045E7FB-2DD2-437B-8FE6-F8CD4C6C5B34}"/>
    <dgm:cxn modelId="{48218916-C513-4F07-AC9B-FA4A4D102A4B}" type="presOf" srcId="{DA965A47-D86E-4A3E-8AF2-EEB2D44AFE9E}" destId="{7F26BF48-B4B0-4E19-9FB4-21BAA8997D79}" srcOrd="0" destOrd="0" presId="urn:microsoft.com/office/officeart/2005/8/layout/process5"/>
    <dgm:cxn modelId="{D36A421A-74D1-45B8-AB24-FD6E7A52DECE}" type="presOf" srcId="{65E1EA2F-6D05-4A18-893F-15C1F2C1D342}" destId="{5B1C3ADB-D326-4C49-B50C-9A55BE054B76}" srcOrd="0" destOrd="0" presId="urn:microsoft.com/office/officeart/2005/8/layout/process5"/>
    <dgm:cxn modelId="{9EA5FF1C-E055-4E1B-8669-49A10C5B74EB}" type="presOf" srcId="{87F68240-C0C6-47D5-8530-2877CCB50C39}" destId="{436FD2C6-9259-4FC4-9246-6FE09CBD048B}" srcOrd="0" destOrd="0" presId="urn:microsoft.com/office/officeart/2005/8/layout/process5"/>
    <dgm:cxn modelId="{DB35A31E-9627-49D4-B191-7EA935B1DC34}" type="presOf" srcId="{2FCDC7B4-262D-45E8-AC2F-C2E1EBD0BB9E}" destId="{5F594B92-9EFB-4DCF-BFB8-5C16A8445954}" srcOrd="0" destOrd="0" presId="urn:microsoft.com/office/officeart/2005/8/layout/process5"/>
    <dgm:cxn modelId="{3EA95D26-AB0F-4378-A55B-508C1CE84EED}" type="presOf" srcId="{C1D16ABB-7F63-4006-88F8-A070274CB072}" destId="{C4E77D5B-7BD2-4B8A-87D8-87E783166833}" srcOrd="0" destOrd="0" presId="urn:microsoft.com/office/officeart/2005/8/layout/process5"/>
    <dgm:cxn modelId="{8EBF2931-3C17-4DF9-88FD-17E494C958F0}" type="presOf" srcId="{E48DAAAA-2B60-473D-94D4-6C97DEBAA2EC}" destId="{071BBC91-DE99-4AC4-BE41-F950DE98BB8E}" srcOrd="1" destOrd="0" presId="urn:microsoft.com/office/officeart/2005/8/layout/process5"/>
    <dgm:cxn modelId="{1C9A4935-AC29-4E4E-8A1E-49DCBF42BECD}" srcId="{736D533D-1BFA-4CE1-81BA-361067315AE1}" destId="{FA4F6D90-B8A4-4C09-891F-26D8FD90AC22}" srcOrd="4" destOrd="0" parTransId="{E547067A-6DFD-43EC-B5EC-FB6DDAEF81BC}" sibTransId="{C1073449-FF2D-4E4E-B665-4736EB17D18D}"/>
    <dgm:cxn modelId="{B660273F-068E-4E89-8D7B-A20A68651121}" type="presOf" srcId="{C1073449-FF2D-4E4E-B665-4736EB17D18D}" destId="{562A25FD-9B2E-44A7-89DB-3FD01AEDDBEA}" srcOrd="0" destOrd="0" presId="urn:microsoft.com/office/officeart/2005/8/layout/process5"/>
    <dgm:cxn modelId="{53ED2B40-1A5F-429C-A325-97BF8A92056A}" type="presOf" srcId="{DA965A47-D86E-4A3E-8AF2-EEB2D44AFE9E}" destId="{A2A7D4F2-0603-49EA-AC21-065F99076247}" srcOrd="1" destOrd="0" presId="urn:microsoft.com/office/officeart/2005/8/layout/process5"/>
    <dgm:cxn modelId="{EB9F9941-72C2-4ED3-9829-B2361970A462}" srcId="{736D533D-1BFA-4CE1-81BA-361067315AE1}" destId="{C1D16ABB-7F63-4006-88F8-A070274CB072}" srcOrd="7" destOrd="0" parTransId="{35FAE117-85B5-47DA-BB3F-E2D60E770C71}" sibTransId="{A58E9F0E-B7EB-4230-A350-84A051E9BC8C}"/>
    <dgm:cxn modelId="{F3575E43-F89D-48F1-8011-301EBCECBA6A}" type="presOf" srcId="{D73AA838-791A-4AE0-801D-6E631D9F924D}" destId="{B7B5E6B4-7CAD-4954-BCD8-4A1E0E87B150}" srcOrd="0" destOrd="0" presId="urn:microsoft.com/office/officeart/2005/8/layout/process5"/>
    <dgm:cxn modelId="{915CCD44-8740-4F6B-81DA-D2D3137EB395}" srcId="{736D533D-1BFA-4CE1-81BA-361067315AE1}" destId="{3D6BFF09-0E63-4356-9CD0-7E19439A40A4}" srcOrd="9" destOrd="0" parTransId="{0A35E334-09C8-46C6-BE9E-3B38477AF723}" sibTransId="{DA965A47-D86E-4A3E-8AF2-EEB2D44AFE9E}"/>
    <dgm:cxn modelId="{58EB2C45-1C7E-4BFC-A929-C46FC3B51698}" srcId="{736D533D-1BFA-4CE1-81BA-361067315AE1}" destId="{32D8A9D7-9D2A-4769-A21D-356C0B427D1B}" srcOrd="5" destOrd="0" parTransId="{E5976F4C-AA4B-4F11-B91E-0AD1B4B8E6A9}" sibTransId="{9883A555-0DCA-4D99-8EAD-B111EC50885A}"/>
    <dgm:cxn modelId="{41E1A365-828B-4481-B3FC-986FF914E937}" type="presOf" srcId="{52F4FBD6-0B82-45D0-B148-00F964AB42AE}" destId="{A9A35CB2-0437-4DAF-A852-F26B3CDC8030}" srcOrd="0" destOrd="0" presId="urn:microsoft.com/office/officeart/2005/8/layout/process5"/>
    <dgm:cxn modelId="{77D27D47-9744-4820-B5BC-ECE8E1D409B4}" srcId="{736D533D-1BFA-4CE1-81BA-361067315AE1}" destId="{52F4FBD6-0B82-45D0-B148-00F964AB42AE}" srcOrd="10" destOrd="0" parTransId="{8864F7E3-E753-48AA-85E4-C23F4D997C5D}" sibTransId="{F31807EE-7527-4F1F-A2D1-C3ECA4EF6578}"/>
    <dgm:cxn modelId="{B49E9F67-CC07-4344-91E9-004F327F710A}" srcId="{736D533D-1BFA-4CE1-81BA-361067315AE1}" destId="{95082044-60F8-4B33-B78F-A9856D23E0FB}" srcOrd="6" destOrd="0" parTransId="{C720C63E-209F-4F8B-B166-12D0AC51DEC8}" sibTransId="{87F68240-C0C6-47D5-8530-2877CCB50C39}"/>
    <dgm:cxn modelId="{82284E69-D339-4A28-9CBD-6389339766FC}" type="presOf" srcId="{F9DA97E9-808F-46E2-92C9-73A12C9E35E4}" destId="{4B861646-A0F9-49A9-B1A6-C9036EB73890}" srcOrd="1" destOrd="0" presId="urn:microsoft.com/office/officeart/2005/8/layout/process5"/>
    <dgm:cxn modelId="{799B5149-BA88-4BF5-8DAB-DDFE6E3C2287}" type="presOf" srcId="{E48DAAAA-2B60-473D-94D4-6C97DEBAA2EC}" destId="{77D488DE-4252-4E16-B450-121C1EA5F5F0}" srcOrd="0" destOrd="0" presId="urn:microsoft.com/office/officeart/2005/8/layout/process5"/>
    <dgm:cxn modelId="{2A618D6B-DE85-42DC-8A72-5785CECAAD05}" type="presOf" srcId="{736D533D-1BFA-4CE1-81BA-361067315AE1}" destId="{BF4C32AD-1660-457A-BF16-492924D09A86}" srcOrd="0" destOrd="0" presId="urn:microsoft.com/office/officeart/2005/8/layout/process5"/>
    <dgm:cxn modelId="{AC11BE4C-321A-42F3-BF1A-942EF28EC66C}" type="presOf" srcId="{FA4F6D90-B8A4-4C09-891F-26D8FD90AC22}" destId="{376F7FB3-6425-4C2E-9435-2D3BB10A57D2}" srcOrd="0" destOrd="0" presId="urn:microsoft.com/office/officeart/2005/8/layout/process5"/>
    <dgm:cxn modelId="{7DEC7350-812C-40E5-8287-F32894E6172B}" type="presOf" srcId="{D73AA838-791A-4AE0-801D-6E631D9F924D}" destId="{B5A3B499-9FAB-4A8C-8CC5-AB75BA097886}" srcOrd="1" destOrd="0" presId="urn:microsoft.com/office/officeart/2005/8/layout/process5"/>
    <dgm:cxn modelId="{C57A8970-8D8D-4971-B508-C74C16C8EE33}" srcId="{736D533D-1BFA-4CE1-81BA-361067315AE1}" destId="{D45202BC-2D58-407C-B20B-3B28BAAC5871}" srcOrd="13" destOrd="0" parTransId="{F95A56A5-AC18-485A-B99E-241ECFEE816B}" sibTransId="{DC0C2EE0-AFC9-414E-B41E-6FC50A80D28F}"/>
    <dgm:cxn modelId="{F9CDCD50-951E-4638-8960-86B7B4C6DAB9}" type="presOf" srcId="{0438DC71-3D61-428D-816B-ABD132955488}" destId="{78269032-2326-449A-90D9-0ADCBA2139AF}" srcOrd="0" destOrd="0" presId="urn:microsoft.com/office/officeart/2005/8/layout/process5"/>
    <dgm:cxn modelId="{4CD49154-0270-459D-A209-CBC946A32B31}" type="presOf" srcId="{9883A555-0DCA-4D99-8EAD-B111EC50885A}" destId="{2761BDE3-8B89-488D-96A4-A1D40D51B9F2}" srcOrd="0" destOrd="0" presId="urn:microsoft.com/office/officeart/2005/8/layout/process5"/>
    <dgm:cxn modelId="{6244C856-0748-48DB-95FC-A3AB61DC93FB}" type="presOf" srcId="{404C03B1-E90B-4919-85A1-8AF695FC69D5}" destId="{EFADBA7D-5E44-4251-8F0D-024700AFFC74}" srcOrd="0" destOrd="0" presId="urn:microsoft.com/office/officeart/2005/8/layout/process5"/>
    <dgm:cxn modelId="{72518A93-852F-455E-BF2A-95394564FD3B}" srcId="{736D533D-1BFA-4CE1-81BA-361067315AE1}" destId="{9D4431B7-4D87-4313-AE16-BDBEBB73AAB7}" srcOrd="8" destOrd="0" parTransId="{931B16E2-2CA9-477E-9386-9028978876FC}" sibTransId="{65E1EA2F-6D05-4A18-893F-15C1F2C1D342}"/>
    <dgm:cxn modelId="{29E14F96-9876-45B3-A6A5-87E6AC519C1B}" srcId="{736D533D-1BFA-4CE1-81BA-361067315AE1}" destId="{B67475FA-70AB-4E29-B0C1-582A60B2796A}" srcOrd="12" destOrd="0" parTransId="{A325A628-837D-4F1B-93A9-828840FF9665}" sibTransId="{D73AA838-791A-4AE0-801D-6E631D9F924D}"/>
    <dgm:cxn modelId="{1C166398-DB8F-4457-B066-5099DCB8E1A8}" type="presOf" srcId="{A58E9F0E-B7EB-4230-A350-84A051E9BC8C}" destId="{71DE13C2-8FF5-40D3-A3AE-C544D30CAFA5}" srcOrd="1" destOrd="0" presId="urn:microsoft.com/office/officeart/2005/8/layout/process5"/>
    <dgm:cxn modelId="{66F3589A-74D7-487B-A78A-4BB719E9C2DC}" type="presOf" srcId="{404C03B1-E90B-4919-85A1-8AF695FC69D5}" destId="{2BDD844B-DF5A-4BCA-BFC8-781592ECB9EF}" srcOrd="1" destOrd="0" presId="urn:microsoft.com/office/officeart/2005/8/layout/process5"/>
    <dgm:cxn modelId="{AC2DAA9B-3D7E-47E1-B966-FD7165D33DE3}" type="presOf" srcId="{D45202BC-2D58-407C-B20B-3B28BAAC5871}" destId="{92EC49E8-E2D4-4A12-AB3F-0218E39AA454}" srcOrd="0" destOrd="0" presId="urn:microsoft.com/office/officeart/2005/8/layout/process5"/>
    <dgm:cxn modelId="{625DA89E-3EFA-45B8-A992-FABF6D07FA39}" srcId="{736D533D-1BFA-4CE1-81BA-361067315AE1}" destId="{2D30340C-6A05-4269-863C-EC06837AF36B}" srcOrd="14" destOrd="0" parTransId="{E6DBFAF9-CBF3-44E1-91E0-BB3C62701774}" sibTransId="{CEF63713-D841-4870-93F7-41DE6B6B496D}"/>
    <dgm:cxn modelId="{3CEB24A4-5E2A-407C-95AE-40967D119264}" type="presOf" srcId="{F9DA97E9-808F-46E2-92C9-73A12C9E35E4}" destId="{DCF414D0-6677-41B6-A655-3CE80DB505E1}" srcOrd="0" destOrd="0" presId="urn:microsoft.com/office/officeart/2005/8/layout/process5"/>
    <dgm:cxn modelId="{D4C345B3-AB52-4A56-A77B-2DE2C779A6E6}" type="presOf" srcId="{A2C086EA-A2A0-47DD-A9C0-844015DCF3AF}" destId="{EDF7E23A-BD33-4D7C-8078-81FB28DB15F2}" srcOrd="0" destOrd="0" presId="urn:microsoft.com/office/officeart/2005/8/layout/process5"/>
    <dgm:cxn modelId="{51B591B3-DF68-4786-A5B1-4FA2D299489E}" srcId="{736D533D-1BFA-4CE1-81BA-361067315AE1}" destId="{2FCDC7B4-262D-45E8-AC2F-C2E1EBD0BB9E}" srcOrd="3" destOrd="0" parTransId="{93F87E49-165C-4510-9474-F68BE470A865}" sibTransId="{E48DAAAA-2B60-473D-94D4-6C97DEBAA2EC}"/>
    <dgm:cxn modelId="{D0BF2AB6-BE60-4BFE-B0F2-D5756D1D0A41}" srcId="{736D533D-1BFA-4CE1-81BA-361067315AE1}" destId="{0438DC71-3D61-428D-816B-ABD132955488}" srcOrd="11" destOrd="0" parTransId="{54DD3E14-5C81-4F5F-A3EB-58A244393C9F}" sibTransId="{F9DA97E9-808F-46E2-92C9-73A12C9E35E4}"/>
    <dgm:cxn modelId="{021B77B6-F3BD-4F17-BDBC-0ECB516F02F1}" type="presOf" srcId="{C1073449-FF2D-4E4E-B665-4736EB17D18D}" destId="{49633CD7-E8A4-4E6B-B473-F1289CE4759B}" srcOrd="1" destOrd="0" presId="urn:microsoft.com/office/officeart/2005/8/layout/process5"/>
    <dgm:cxn modelId="{00E322B7-83FE-494D-8A50-2C0952FDEA8C}" type="presOf" srcId="{4045E7FB-2DD2-437B-8FE6-F8CD4C6C5B34}" destId="{E6B778A0-C5D5-41E3-8E17-57461F942854}" srcOrd="0" destOrd="0" presId="urn:microsoft.com/office/officeart/2005/8/layout/process5"/>
    <dgm:cxn modelId="{1A0406BD-F6B0-4410-A02C-7293FE7F7FB2}" type="presOf" srcId="{B67475FA-70AB-4E29-B0C1-582A60B2796A}" destId="{02CEE3CA-9F85-4704-9788-579E655DF603}" srcOrd="0" destOrd="0" presId="urn:microsoft.com/office/officeart/2005/8/layout/process5"/>
    <dgm:cxn modelId="{5488EDC2-86E1-4025-BB57-CA673CB1EE1A}" type="presOf" srcId="{65E1EA2F-6D05-4A18-893F-15C1F2C1D342}" destId="{DCD13434-8E6D-4F2A-8D0B-F89FBDAD823F}" srcOrd="1" destOrd="0" presId="urn:microsoft.com/office/officeart/2005/8/layout/process5"/>
    <dgm:cxn modelId="{4D1F1BC3-9E4F-43C7-85D3-050CD3889651}" type="presOf" srcId="{87F68240-C0C6-47D5-8530-2877CCB50C39}" destId="{584A5231-4736-49E8-9EC0-1E5257CCEAFB}" srcOrd="1" destOrd="0" presId="urn:microsoft.com/office/officeart/2005/8/layout/process5"/>
    <dgm:cxn modelId="{F59085C3-4709-443B-A7B7-875F61EE3B35}" srcId="{736D533D-1BFA-4CE1-81BA-361067315AE1}" destId="{4CA495D2-8801-4A10-94F6-E48A8EFE7871}" srcOrd="1" destOrd="0" parTransId="{E263DC12-F914-4C86-B9F9-0448F8E4C598}" sibTransId="{404C03B1-E90B-4919-85A1-8AF695FC69D5}"/>
    <dgm:cxn modelId="{7AA237CA-2EB8-4F24-BD0C-BFFA5A3F92CF}" type="presOf" srcId="{F31807EE-7527-4F1F-A2D1-C3ECA4EF6578}" destId="{DE57BB7D-108B-4AAD-9FE4-DAE94B3B3027}" srcOrd="0" destOrd="0" presId="urn:microsoft.com/office/officeart/2005/8/layout/process5"/>
    <dgm:cxn modelId="{937C10CB-CF7D-435C-ADBC-CAA6C42E6002}" type="presOf" srcId="{671C69C1-68B7-4A18-A992-BDEEFF92318E}" destId="{5982D9ED-F8C7-4420-957A-399950E814D7}" srcOrd="0" destOrd="0" presId="urn:microsoft.com/office/officeart/2005/8/layout/process5"/>
    <dgm:cxn modelId="{4A90FDCC-E854-4669-9D0B-AF6B47D6827A}" type="presOf" srcId="{D2995E3E-EBC7-4B9E-94C3-A489D3C75326}" destId="{DA17931E-CD13-4894-9948-EA807C85B3BA}" srcOrd="0" destOrd="0" presId="urn:microsoft.com/office/officeart/2005/8/layout/process5"/>
    <dgm:cxn modelId="{1EFDE1CD-691E-411B-9705-19FD25A799D3}" type="presOf" srcId="{4045E7FB-2DD2-437B-8FE6-F8CD4C6C5B34}" destId="{16486D27-73B0-4962-8B88-CBB54E85B81E}" srcOrd="1" destOrd="0" presId="urn:microsoft.com/office/officeart/2005/8/layout/process5"/>
    <dgm:cxn modelId="{3D9E44E0-C413-49C8-8613-C24449CD8BA1}" type="presOf" srcId="{A58E9F0E-B7EB-4230-A350-84A051E9BC8C}" destId="{B599B792-40DE-46CC-AD0C-2A19E44E80DD}" srcOrd="0" destOrd="0" presId="urn:microsoft.com/office/officeart/2005/8/layout/process5"/>
    <dgm:cxn modelId="{1F3CBCE0-FDBE-4757-8ABE-C351F534EAAE}" type="presOf" srcId="{671C69C1-68B7-4A18-A992-BDEEFF92318E}" destId="{2FC8DD9D-58DB-4DD5-95A3-0CB054F8AF63}" srcOrd="1" destOrd="0" presId="urn:microsoft.com/office/officeart/2005/8/layout/process5"/>
    <dgm:cxn modelId="{0CEE04E6-4CE0-4E55-9881-D20E7D3DCCE6}" type="presOf" srcId="{4CA495D2-8801-4A10-94F6-E48A8EFE7871}" destId="{80425B5F-7E27-4B2B-9F71-35B2DD22CEE2}" srcOrd="0" destOrd="0" presId="urn:microsoft.com/office/officeart/2005/8/layout/process5"/>
    <dgm:cxn modelId="{57D284E9-9B3B-4466-8106-A8F709014F17}" srcId="{736D533D-1BFA-4CE1-81BA-361067315AE1}" destId="{A2C086EA-A2A0-47DD-A9C0-844015DCF3AF}" srcOrd="2" destOrd="0" parTransId="{BFD11720-16F8-49BE-85E6-7D3BB8867147}" sibTransId="{671C69C1-68B7-4A18-A992-BDEEFF92318E}"/>
    <dgm:cxn modelId="{62CABCEC-18E8-451C-97F0-B6D1CB313135}" type="presOf" srcId="{3D6BFF09-0E63-4356-9CD0-7E19439A40A4}" destId="{48D0FCCB-2C0A-4A37-91EF-0E7BB68C212B}" srcOrd="0" destOrd="0" presId="urn:microsoft.com/office/officeart/2005/8/layout/process5"/>
    <dgm:cxn modelId="{A968F3EE-8168-45EF-98D9-A54B718C75AF}" type="presOf" srcId="{9883A555-0DCA-4D99-8EAD-B111EC50885A}" destId="{02A69764-37A3-41CA-9205-FA38486328FF}" srcOrd="1" destOrd="0" presId="urn:microsoft.com/office/officeart/2005/8/layout/process5"/>
    <dgm:cxn modelId="{026863F0-D286-4078-AD7B-6FCB81A79872}" type="presOf" srcId="{DC0C2EE0-AFC9-414E-B41E-6FC50A80D28F}" destId="{37C41740-77C4-4319-AB72-BBAD30A1500B}" srcOrd="1" destOrd="0" presId="urn:microsoft.com/office/officeart/2005/8/layout/process5"/>
    <dgm:cxn modelId="{7389D4F3-8225-4FC6-9561-61965ADA85C0}" type="presOf" srcId="{F31807EE-7527-4F1F-A2D1-C3ECA4EF6578}" destId="{FF315BD3-48CC-4DEB-A855-EFF517F4E2DF}" srcOrd="1" destOrd="0" presId="urn:microsoft.com/office/officeart/2005/8/layout/process5"/>
    <dgm:cxn modelId="{CBC26CFE-9601-41E1-BD19-7AFA82B74664}" type="presOf" srcId="{32D8A9D7-9D2A-4769-A21D-356C0B427D1B}" destId="{BD852EA3-131B-4BAB-B1A5-E0226556CE4A}" srcOrd="0" destOrd="0" presId="urn:microsoft.com/office/officeart/2005/8/layout/process5"/>
    <dgm:cxn modelId="{333072FF-9220-4156-96A3-6E652BDCF86C}" type="presOf" srcId="{DC0C2EE0-AFC9-414E-B41E-6FC50A80D28F}" destId="{E731B13C-A4DF-4B7E-9925-C5D14543C89A}" srcOrd="0" destOrd="0" presId="urn:microsoft.com/office/officeart/2005/8/layout/process5"/>
    <dgm:cxn modelId="{4D2D4DC9-AC84-433A-86D4-241C0EC0C8F6}" type="presParOf" srcId="{BF4C32AD-1660-457A-BF16-492924D09A86}" destId="{DA17931E-CD13-4894-9948-EA807C85B3BA}" srcOrd="0" destOrd="0" presId="urn:microsoft.com/office/officeart/2005/8/layout/process5"/>
    <dgm:cxn modelId="{9BEEAFE3-1656-492E-9DD3-F5A6905A054F}" type="presParOf" srcId="{BF4C32AD-1660-457A-BF16-492924D09A86}" destId="{E6B778A0-C5D5-41E3-8E17-57461F942854}" srcOrd="1" destOrd="0" presId="urn:microsoft.com/office/officeart/2005/8/layout/process5"/>
    <dgm:cxn modelId="{0DAC341D-7E81-4783-8C5B-C407A498CC0C}" type="presParOf" srcId="{E6B778A0-C5D5-41E3-8E17-57461F942854}" destId="{16486D27-73B0-4962-8B88-CBB54E85B81E}" srcOrd="0" destOrd="0" presId="urn:microsoft.com/office/officeart/2005/8/layout/process5"/>
    <dgm:cxn modelId="{9E05D7F4-2455-4402-B974-117EA97F5CDD}" type="presParOf" srcId="{BF4C32AD-1660-457A-BF16-492924D09A86}" destId="{80425B5F-7E27-4B2B-9F71-35B2DD22CEE2}" srcOrd="2" destOrd="0" presId="urn:microsoft.com/office/officeart/2005/8/layout/process5"/>
    <dgm:cxn modelId="{4A5B284D-CE5E-46B9-B362-F4D620A26262}" type="presParOf" srcId="{BF4C32AD-1660-457A-BF16-492924D09A86}" destId="{EFADBA7D-5E44-4251-8F0D-024700AFFC74}" srcOrd="3" destOrd="0" presId="urn:microsoft.com/office/officeart/2005/8/layout/process5"/>
    <dgm:cxn modelId="{CBD51A13-0482-4A15-A10F-A2AC048C3881}" type="presParOf" srcId="{EFADBA7D-5E44-4251-8F0D-024700AFFC74}" destId="{2BDD844B-DF5A-4BCA-BFC8-781592ECB9EF}" srcOrd="0" destOrd="0" presId="urn:microsoft.com/office/officeart/2005/8/layout/process5"/>
    <dgm:cxn modelId="{2B03F531-C0ED-4B19-ADEF-9FE300EC2AB4}" type="presParOf" srcId="{BF4C32AD-1660-457A-BF16-492924D09A86}" destId="{EDF7E23A-BD33-4D7C-8078-81FB28DB15F2}" srcOrd="4" destOrd="0" presId="urn:microsoft.com/office/officeart/2005/8/layout/process5"/>
    <dgm:cxn modelId="{BCF81073-5527-4B33-8855-1E710386526A}" type="presParOf" srcId="{BF4C32AD-1660-457A-BF16-492924D09A86}" destId="{5982D9ED-F8C7-4420-957A-399950E814D7}" srcOrd="5" destOrd="0" presId="urn:microsoft.com/office/officeart/2005/8/layout/process5"/>
    <dgm:cxn modelId="{21665C76-D5C1-4E04-8DA6-B12DD8EA7ABA}" type="presParOf" srcId="{5982D9ED-F8C7-4420-957A-399950E814D7}" destId="{2FC8DD9D-58DB-4DD5-95A3-0CB054F8AF63}" srcOrd="0" destOrd="0" presId="urn:microsoft.com/office/officeart/2005/8/layout/process5"/>
    <dgm:cxn modelId="{D1C6E903-F00F-4211-8E10-17DF3698BD21}" type="presParOf" srcId="{BF4C32AD-1660-457A-BF16-492924D09A86}" destId="{5F594B92-9EFB-4DCF-BFB8-5C16A8445954}" srcOrd="6" destOrd="0" presId="urn:microsoft.com/office/officeart/2005/8/layout/process5"/>
    <dgm:cxn modelId="{AEAE8D07-1C9B-43A8-8366-2B3FEF4E4DB7}" type="presParOf" srcId="{BF4C32AD-1660-457A-BF16-492924D09A86}" destId="{77D488DE-4252-4E16-B450-121C1EA5F5F0}" srcOrd="7" destOrd="0" presId="urn:microsoft.com/office/officeart/2005/8/layout/process5"/>
    <dgm:cxn modelId="{EA671D7A-5DD2-4F0B-9B2F-DCDF69B7D9D0}" type="presParOf" srcId="{77D488DE-4252-4E16-B450-121C1EA5F5F0}" destId="{071BBC91-DE99-4AC4-BE41-F950DE98BB8E}" srcOrd="0" destOrd="0" presId="urn:microsoft.com/office/officeart/2005/8/layout/process5"/>
    <dgm:cxn modelId="{894032A5-9295-4F42-9C82-BD34904A5E52}" type="presParOf" srcId="{BF4C32AD-1660-457A-BF16-492924D09A86}" destId="{376F7FB3-6425-4C2E-9435-2D3BB10A57D2}" srcOrd="8" destOrd="0" presId="urn:microsoft.com/office/officeart/2005/8/layout/process5"/>
    <dgm:cxn modelId="{2C2238C4-4EE8-4F2D-93CF-A08F18A2DE00}" type="presParOf" srcId="{BF4C32AD-1660-457A-BF16-492924D09A86}" destId="{562A25FD-9B2E-44A7-89DB-3FD01AEDDBEA}" srcOrd="9" destOrd="0" presId="urn:microsoft.com/office/officeart/2005/8/layout/process5"/>
    <dgm:cxn modelId="{25F5C3A5-C2EE-430A-99A7-8F8DA35FA843}" type="presParOf" srcId="{562A25FD-9B2E-44A7-89DB-3FD01AEDDBEA}" destId="{49633CD7-E8A4-4E6B-B473-F1289CE4759B}" srcOrd="0" destOrd="0" presId="urn:microsoft.com/office/officeart/2005/8/layout/process5"/>
    <dgm:cxn modelId="{9BB079FE-6D70-49AE-BCB8-0E5758A2763F}" type="presParOf" srcId="{BF4C32AD-1660-457A-BF16-492924D09A86}" destId="{BD852EA3-131B-4BAB-B1A5-E0226556CE4A}" srcOrd="10" destOrd="0" presId="urn:microsoft.com/office/officeart/2005/8/layout/process5"/>
    <dgm:cxn modelId="{20E459B8-23EA-4E39-8C5C-F89CFBABC67A}" type="presParOf" srcId="{BF4C32AD-1660-457A-BF16-492924D09A86}" destId="{2761BDE3-8B89-488D-96A4-A1D40D51B9F2}" srcOrd="11" destOrd="0" presId="urn:microsoft.com/office/officeart/2005/8/layout/process5"/>
    <dgm:cxn modelId="{F72BD6A5-D51F-41A9-8AFB-8A5EAD09164F}" type="presParOf" srcId="{2761BDE3-8B89-488D-96A4-A1D40D51B9F2}" destId="{02A69764-37A3-41CA-9205-FA38486328FF}" srcOrd="0" destOrd="0" presId="urn:microsoft.com/office/officeart/2005/8/layout/process5"/>
    <dgm:cxn modelId="{B5592297-6397-4C6B-8495-E767A1E28061}" type="presParOf" srcId="{BF4C32AD-1660-457A-BF16-492924D09A86}" destId="{7B575BD2-1025-4BE4-B05E-6C9BBFA4E75D}" srcOrd="12" destOrd="0" presId="urn:microsoft.com/office/officeart/2005/8/layout/process5"/>
    <dgm:cxn modelId="{1898EBC5-2FAC-4421-ADDE-8AAF27CE878B}" type="presParOf" srcId="{BF4C32AD-1660-457A-BF16-492924D09A86}" destId="{436FD2C6-9259-4FC4-9246-6FE09CBD048B}" srcOrd="13" destOrd="0" presId="urn:microsoft.com/office/officeart/2005/8/layout/process5"/>
    <dgm:cxn modelId="{78E5B150-4B7D-43E1-BB74-39DF81E64C80}" type="presParOf" srcId="{436FD2C6-9259-4FC4-9246-6FE09CBD048B}" destId="{584A5231-4736-49E8-9EC0-1E5257CCEAFB}" srcOrd="0" destOrd="0" presId="urn:microsoft.com/office/officeart/2005/8/layout/process5"/>
    <dgm:cxn modelId="{75338BED-31ED-4419-B566-1706A7078D26}" type="presParOf" srcId="{BF4C32AD-1660-457A-BF16-492924D09A86}" destId="{C4E77D5B-7BD2-4B8A-87D8-87E783166833}" srcOrd="14" destOrd="0" presId="urn:microsoft.com/office/officeart/2005/8/layout/process5"/>
    <dgm:cxn modelId="{B4AA9D5C-9524-44D4-91EA-A5497AAE0AE8}" type="presParOf" srcId="{BF4C32AD-1660-457A-BF16-492924D09A86}" destId="{B599B792-40DE-46CC-AD0C-2A19E44E80DD}" srcOrd="15" destOrd="0" presId="urn:microsoft.com/office/officeart/2005/8/layout/process5"/>
    <dgm:cxn modelId="{F1BD6CC6-7B47-4AF5-B4AB-7C56C08400E2}" type="presParOf" srcId="{B599B792-40DE-46CC-AD0C-2A19E44E80DD}" destId="{71DE13C2-8FF5-40D3-A3AE-C544D30CAFA5}" srcOrd="0" destOrd="0" presId="urn:microsoft.com/office/officeart/2005/8/layout/process5"/>
    <dgm:cxn modelId="{F4805A48-FFA4-474F-A936-5A643CAEC3AA}" type="presParOf" srcId="{BF4C32AD-1660-457A-BF16-492924D09A86}" destId="{9FE849E2-BCFD-44EB-8DE5-59C0A11A4617}" srcOrd="16" destOrd="0" presId="urn:microsoft.com/office/officeart/2005/8/layout/process5"/>
    <dgm:cxn modelId="{2245577A-4B59-4A8C-8A4F-FD92F56B5C0E}" type="presParOf" srcId="{BF4C32AD-1660-457A-BF16-492924D09A86}" destId="{5B1C3ADB-D326-4C49-B50C-9A55BE054B76}" srcOrd="17" destOrd="0" presId="urn:microsoft.com/office/officeart/2005/8/layout/process5"/>
    <dgm:cxn modelId="{85F5B07F-4B95-4FB8-9E76-477089A62DA1}" type="presParOf" srcId="{5B1C3ADB-D326-4C49-B50C-9A55BE054B76}" destId="{DCD13434-8E6D-4F2A-8D0B-F89FBDAD823F}" srcOrd="0" destOrd="0" presId="urn:microsoft.com/office/officeart/2005/8/layout/process5"/>
    <dgm:cxn modelId="{7E3F4307-78FA-4BBA-B1F2-16E893944B16}" type="presParOf" srcId="{BF4C32AD-1660-457A-BF16-492924D09A86}" destId="{48D0FCCB-2C0A-4A37-91EF-0E7BB68C212B}" srcOrd="18" destOrd="0" presId="urn:microsoft.com/office/officeart/2005/8/layout/process5"/>
    <dgm:cxn modelId="{1FB4C694-7A1F-40DA-B167-9852AB3C2E1B}" type="presParOf" srcId="{BF4C32AD-1660-457A-BF16-492924D09A86}" destId="{7F26BF48-B4B0-4E19-9FB4-21BAA8997D79}" srcOrd="19" destOrd="0" presId="urn:microsoft.com/office/officeart/2005/8/layout/process5"/>
    <dgm:cxn modelId="{C7605F5E-3127-4C89-9E75-38083556C5E4}" type="presParOf" srcId="{7F26BF48-B4B0-4E19-9FB4-21BAA8997D79}" destId="{A2A7D4F2-0603-49EA-AC21-065F99076247}" srcOrd="0" destOrd="0" presId="urn:microsoft.com/office/officeart/2005/8/layout/process5"/>
    <dgm:cxn modelId="{AB37B23C-CA86-4022-A408-F8CF4D4D4156}" type="presParOf" srcId="{BF4C32AD-1660-457A-BF16-492924D09A86}" destId="{A9A35CB2-0437-4DAF-A852-F26B3CDC8030}" srcOrd="20" destOrd="0" presId="urn:microsoft.com/office/officeart/2005/8/layout/process5"/>
    <dgm:cxn modelId="{375F9606-4290-473E-8D77-8E1F6ADD2116}" type="presParOf" srcId="{BF4C32AD-1660-457A-BF16-492924D09A86}" destId="{DE57BB7D-108B-4AAD-9FE4-DAE94B3B3027}" srcOrd="21" destOrd="0" presId="urn:microsoft.com/office/officeart/2005/8/layout/process5"/>
    <dgm:cxn modelId="{F0187108-7BB2-4244-A16F-E4D1618D63F0}" type="presParOf" srcId="{DE57BB7D-108B-4AAD-9FE4-DAE94B3B3027}" destId="{FF315BD3-48CC-4DEB-A855-EFF517F4E2DF}" srcOrd="0" destOrd="0" presId="urn:microsoft.com/office/officeart/2005/8/layout/process5"/>
    <dgm:cxn modelId="{B9E50EFA-A760-454C-A338-EFE67E273E85}" type="presParOf" srcId="{BF4C32AD-1660-457A-BF16-492924D09A86}" destId="{78269032-2326-449A-90D9-0ADCBA2139AF}" srcOrd="22" destOrd="0" presId="urn:microsoft.com/office/officeart/2005/8/layout/process5"/>
    <dgm:cxn modelId="{FDAD84BD-DD51-45D5-910E-CE80AF7E1B95}" type="presParOf" srcId="{BF4C32AD-1660-457A-BF16-492924D09A86}" destId="{DCF414D0-6677-41B6-A655-3CE80DB505E1}" srcOrd="23" destOrd="0" presId="urn:microsoft.com/office/officeart/2005/8/layout/process5"/>
    <dgm:cxn modelId="{523C81C1-4B16-4490-807F-B5690F789B6B}" type="presParOf" srcId="{DCF414D0-6677-41B6-A655-3CE80DB505E1}" destId="{4B861646-A0F9-49A9-B1A6-C9036EB73890}" srcOrd="0" destOrd="0" presId="urn:microsoft.com/office/officeart/2005/8/layout/process5"/>
    <dgm:cxn modelId="{21668ED6-882A-498D-A446-23CE1AAC5918}" type="presParOf" srcId="{BF4C32AD-1660-457A-BF16-492924D09A86}" destId="{02CEE3CA-9F85-4704-9788-579E655DF603}" srcOrd="24" destOrd="0" presId="urn:microsoft.com/office/officeart/2005/8/layout/process5"/>
    <dgm:cxn modelId="{1D29E12D-A5BF-409C-B564-6838D1DE01F4}" type="presParOf" srcId="{BF4C32AD-1660-457A-BF16-492924D09A86}" destId="{B7B5E6B4-7CAD-4954-BCD8-4A1E0E87B150}" srcOrd="25" destOrd="0" presId="urn:microsoft.com/office/officeart/2005/8/layout/process5"/>
    <dgm:cxn modelId="{E6DA53B6-E401-4AC7-BDE9-F69AA73D6BC4}" type="presParOf" srcId="{B7B5E6B4-7CAD-4954-BCD8-4A1E0E87B150}" destId="{B5A3B499-9FAB-4A8C-8CC5-AB75BA097886}" srcOrd="0" destOrd="0" presId="urn:microsoft.com/office/officeart/2005/8/layout/process5"/>
    <dgm:cxn modelId="{B4E15E68-BCDE-4485-A337-7B65469EF5FC}" type="presParOf" srcId="{BF4C32AD-1660-457A-BF16-492924D09A86}" destId="{92EC49E8-E2D4-4A12-AB3F-0218E39AA454}" srcOrd="26" destOrd="0" presId="urn:microsoft.com/office/officeart/2005/8/layout/process5"/>
    <dgm:cxn modelId="{AA7AE286-578D-4E60-819F-BDEF9672AE17}" type="presParOf" srcId="{BF4C32AD-1660-457A-BF16-492924D09A86}" destId="{E731B13C-A4DF-4B7E-9925-C5D14543C89A}" srcOrd="27" destOrd="0" presId="urn:microsoft.com/office/officeart/2005/8/layout/process5"/>
    <dgm:cxn modelId="{AE82177F-E853-4F0A-BFD1-A4018A41197A}" type="presParOf" srcId="{E731B13C-A4DF-4B7E-9925-C5D14543C89A}" destId="{37C41740-77C4-4319-AB72-BBAD30A1500B}" srcOrd="0" destOrd="0" presId="urn:microsoft.com/office/officeart/2005/8/layout/process5"/>
    <dgm:cxn modelId="{2F5C5513-9F19-4D13-BF5C-5FE2DC3AE99C}" type="presParOf" srcId="{BF4C32AD-1660-457A-BF16-492924D09A86}" destId="{20A26E0D-E47F-4A9F-A168-0ED9DC6E4851}" srcOrd="2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7931E-CD13-4894-9948-EA807C85B3BA}">
      <dsp:nvSpPr>
        <dsp:cNvPr id="0" name=""/>
        <dsp:cNvSpPr/>
      </dsp:nvSpPr>
      <dsp:spPr>
        <a:xfrm>
          <a:off x="4197" y="249159"/>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Buyer attends HBE Class/counseling session(s)</a:t>
          </a:r>
        </a:p>
      </dsp:txBody>
      <dsp:txXfrm>
        <a:off x="27063" y="272025"/>
        <a:ext cx="1255467" cy="734987"/>
      </dsp:txXfrm>
    </dsp:sp>
    <dsp:sp modelId="{E6B778A0-C5D5-41E3-8E17-57461F942854}">
      <dsp:nvSpPr>
        <dsp:cNvPr id="0" name=""/>
        <dsp:cNvSpPr/>
      </dsp:nvSpPr>
      <dsp:spPr>
        <a:xfrm>
          <a:off x="1419902" y="478170"/>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419902" y="542709"/>
        <a:ext cx="193098" cy="193619"/>
      </dsp:txXfrm>
    </dsp:sp>
    <dsp:sp modelId="{80425B5F-7E27-4B2B-9F71-35B2DD22CEE2}">
      <dsp:nvSpPr>
        <dsp:cNvPr id="0" name=""/>
        <dsp:cNvSpPr/>
      </dsp:nvSpPr>
      <dsp:spPr>
        <a:xfrm>
          <a:off x="1825876" y="249159"/>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Application is submitted to the HCA</a:t>
          </a:r>
        </a:p>
      </dsp:txBody>
      <dsp:txXfrm>
        <a:off x="1848742" y="272025"/>
        <a:ext cx="1255467" cy="734987"/>
      </dsp:txXfrm>
    </dsp:sp>
    <dsp:sp modelId="{EFADBA7D-5E44-4251-8F0D-024700AFFC74}">
      <dsp:nvSpPr>
        <dsp:cNvPr id="0" name=""/>
        <dsp:cNvSpPr/>
      </dsp:nvSpPr>
      <dsp:spPr>
        <a:xfrm>
          <a:off x="3241581" y="478170"/>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241581" y="542709"/>
        <a:ext cx="193098" cy="193619"/>
      </dsp:txXfrm>
    </dsp:sp>
    <dsp:sp modelId="{EDF7E23A-BD33-4D7C-8078-81FB28DB15F2}">
      <dsp:nvSpPr>
        <dsp:cNvPr id="0" name=""/>
        <dsp:cNvSpPr/>
      </dsp:nvSpPr>
      <dsp:spPr>
        <a:xfrm>
          <a:off x="3647556" y="249159"/>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HCA completes third-party verifications</a:t>
          </a:r>
        </a:p>
      </dsp:txBody>
      <dsp:txXfrm>
        <a:off x="3670422" y="272025"/>
        <a:ext cx="1255467" cy="734987"/>
      </dsp:txXfrm>
    </dsp:sp>
    <dsp:sp modelId="{5982D9ED-F8C7-4420-957A-399950E814D7}">
      <dsp:nvSpPr>
        <dsp:cNvPr id="0" name=""/>
        <dsp:cNvSpPr/>
      </dsp:nvSpPr>
      <dsp:spPr>
        <a:xfrm>
          <a:off x="5063261" y="478170"/>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063261" y="542709"/>
        <a:ext cx="193098" cy="193619"/>
      </dsp:txXfrm>
    </dsp:sp>
    <dsp:sp modelId="{5F594B92-9EFB-4DCF-BFB8-5C16A8445954}">
      <dsp:nvSpPr>
        <dsp:cNvPr id="0" name=""/>
        <dsp:cNvSpPr/>
      </dsp:nvSpPr>
      <dsp:spPr>
        <a:xfrm>
          <a:off x="5469235" y="249159"/>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HCA submits reservation request to the City</a:t>
          </a:r>
        </a:p>
      </dsp:txBody>
      <dsp:txXfrm>
        <a:off x="5492101" y="272025"/>
        <a:ext cx="1255467" cy="734987"/>
      </dsp:txXfrm>
    </dsp:sp>
    <dsp:sp modelId="{77D488DE-4252-4E16-B450-121C1EA5F5F0}">
      <dsp:nvSpPr>
        <dsp:cNvPr id="0" name=""/>
        <dsp:cNvSpPr/>
      </dsp:nvSpPr>
      <dsp:spPr>
        <a:xfrm>
          <a:off x="6884940" y="478170"/>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884940" y="542709"/>
        <a:ext cx="193098" cy="193619"/>
      </dsp:txXfrm>
    </dsp:sp>
    <dsp:sp modelId="{376F7FB3-6425-4C2E-9435-2D3BB10A57D2}">
      <dsp:nvSpPr>
        <dsp:cNvPr id="0" name=""/>
        <dsp:cNvSpPr/>
      </dsp:nvSpPr>
      <dsp:spPr>
        <a:xfrm>
          <a:off x="7290915" y="249159"/>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City approves or denies the reservation request</a:t>
          </a:r>
        </a:p>
      </dsp:txBody>
      <dsp:txXfrm>
        <a:off x="7313781" y="272025"/>
        <a:ext cx="1255467" cy="734987"/>
      </dsp:txXfrm>
    </dsp:sp>
    <dsp:sp modelId="{562A25FD-9B2E-44A7-89DB-3FD01AEDDBEA}">
      <dsp:nvSpPr>
        <dsp:cNvPr id="0" name=""/>
        <dsp:cNvSpPr/>
      </dsp:nvSpPr>
      <dsp:spPr>
        <a:xfrm rot="5400000">
          <a:off x="7803587" y="1120962"/>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7844705" y="1144383"/>
        <a:ext cx="193619" cy="193098"/>
      </dsp:txXfrm>
    </dsp:sp>
    <dsp:sp modelId="{BD852EA3-131B-4BAB-B1A5-E0226556CE4A}">
      <dsp:nvSpPr>
        <dsp:cNvPr id="0" name=""/>
        <dsp:cNvSpPr/>
      </dsp:nvSpPr>
      <dsp:spPr>
        <a:xfrm>
          <a:off x="7290915" y="15503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Applicant applies for mortgage loan from a City-approved lender</a:t>
          </a:r>
        </a:p>
      </dsp:txBody>
      <dsp:txXfrm>
        <a:off x="7313781" y="1573224"/>
        <a:ext cx="1255467" cy="734987"/>
      </dsp:txXfrm>
    </dsp:sp>
    <dsp:sp modelId="{2761BDE3-8B89-488D-96A4-A1D40D51B9F2}">
      <dsp:nvSpPr>
        <dsp:cNvPr id="0" name=""/>
        <dsp:cNvSpPr/>
      </dsp:nvSpPr>
      <dsp:spPr>
        <a:xfrm rot="10800000">
          <a:off x="6900555" y="17793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6983311" y="1843908"/>
        <a:ext cx="193098" cy="193619"/>
      </dsp:txXfrm>
    </dsp:sp>
    <dsp:sp modelId="{7B575BD2-1025-4BE4-B05E-6C9BBFA4E75D}">
      <dsp:nvSpPr>
        <dsp:cNvPr id="0" name=""/>
        <dsp:cNvSpPr/>
      </dsp:nvSpPr>
      <dsp:spPr>
        <a:xfrm>
          <a:off x="5469235" y="15503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Home search begins with a City-approved realtor</a:t>
          </a:r>
        </a:p>
      </dsp:txBody>
      <dsp:txXfrm>
        <a:off x="5492101" y="1573224"/>
        <a:ext cx="1255467" cy="734987"/>
      </dsp:txXfrm>
    </dsp:sp>
    <dsp:sp modelId="{436FD2C6-9259-4FC4-9246-6FE09CBD048B}">
      <dsp:nvSpPr>
        <dsp:cNvPr id="0" name=""/>
        <dsp:cNvSpPr/>
      </dsp:nvSpPr>
      <dsp:spPr>
        <a:xfrm rot="10800000">
          <a:off x="5078875" y="17793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5161631" y="1843908"/>
        <a:ext cx="193098" cy="193619"/>
      </dsp:txXfrm>
    </dsp:sp>
    <dsp:sp modelId="{C4E77D5B-7BD2-4B8A-87D8-87E783166833}">
      <dsp:nvSpPr>
        <dsp:cNvPr id="0" name=""/>
        <dsp:cNvSpPr/>
      </dsp:nvSpPr>
      <dsp:spPr>
        <a:xfrm>
          <a:off x="3647556" y="15503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Executed sales contract &amp; addendums are submitted to the City</a:t>
          </a:r>
        </a:p>
      </dsp:txBody>
      <dsp:txXfrm>
        <a:off x="3670422" y="1573224"/>
        <a:ext cx="1255467" cy="734987"/>
      </dsp:txXfrm>
    </dsp:sp>
    <dsp:sp modelId="{B599B792-40DE-46CC-AD0C-2A19E44E80DD}">
      <dsp:nvSpPr>
        <dsp:cNvPr id="0" name=""/>
        <dsp:cNvSpPr/>
      </dsp:nvSpPr>
      <dsp:spPr>
        <a:xfrm rot="10800000">
          <a:off x="3257196" y="17793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3339952" y="1843908"/>
        <a:ext cx="193098" cy="193619"/>
      </dsp:txXfrm>
    </dsp:sp>
    <dsp:sp modelId="{9FE849E2-BCFD-44EB-8DE5-59C0A11A4617}">
      <dsp:nvSpPr>
        <dsp:cNvPr id="0" name=""/>
        <dsp:cNvSpPr/>
      </dsp:nvSpPr>
      <dsp:spPr>
        <a:xfrm>
          <a:off x="1825876" y="15503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City’s Housing Quality Standards (HQS) inspection is requested &amp; completed</a:t>
          </a:r>
        </a:p>
      </dsp:txBody>
      <dsp:txXfrm>
        <a:off x="1848742" y="1573224"/>
        <a:ext cx="1255467" cy="734987"/>
      </dsp:txXfrm>
    </dsp:sp>
    <dsp:sp modelId="{5B1C3ADB-D326-4C49-B50C-9A55BE054B76}">
      <dsp:nvSpPr>
        <dsp:cNvPr id="0" name=""/>
        <dsp:cNvSpPr/>
      </dsp:nvSpPr>
      <dsp:spPr>
        <a:xfrm rot="10800000">
          <a:off x="1435516" y="17793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1518272" y="1843908"/>
        <a:ext cx="193098" cy="193619"/>
      </dsp:txXfrm>
    </dsp:sp>
    <dsp:sp modelId="{48D0FCCB-2C0A-4A37-91EF-0E7BB68C212B}">
      <dsp:nvSpPr>
        <dsp:cNvPr id="0" name=""/>
        <dsp:cNvSpPr/>
      </dsp:nvSpPr>
      <dsp:spPr>
        <a:xfrm>
          <a:off x="4197" y="15503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Full Independent home inspection is completed</a:t>
          </a:r>
        </a:p>
      </dsp:txBody>
      <dsp:txXfrm>
        <a:off x="27063" y="1573224"/>
        <a:ext cx="1255467" cy="734987"/>
      </dsp:txXfrm>
    </dsp:sp>
    <dsp:sp modelId="{7F26BF48-B4B0-4E19-9FB4-21BAA8997D79}">
      <dsp:nvSpPr>
        <dsp:cNvPr id="0" name=""/>
        <dsp:cNvSpPr/>
      </dsp:nvSpPr>
      <dsp:spPr>
        <a:xfrm rot="5400000">
          <a:off x="516870" y="2422162"/>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5400000">
        <a:off x="557988" y="2445583"/>
        <a:ext cx="193619" cy="193098"/>
      </dsp:txXfrm>
    </dsp:sp>
    <dsp:sp modelId="{A9A35CB2-0437-4DAF-A852-F26B3CDC8030}">
      <dsp:nvSpPr>
        <dsp:cNvPr id="0" name=""/>
        <dsp:cNvSpPr/>
      </dsp:nvSpPr>
      <dsp:spPr>
        <a:xfrm>
          <a:off x="4197" y="28515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Documents are requested from a City- approved lender</a:t>
          </a:r>
        </a:p>
      </dsp:txBody>
      <dsp:txXfrm>
        <a:off x="27063" y="2874424"/>
        <a:ext cx="1255467" cy="734987"/>
      </dsp:txXfrm>
    </dsp:sp>
    <dsp:sp modelId="{DE57BB7D-108B-4AAD-9FE4-DAE94B3B3027}">
      <dsp:nvSpPr>
        <dsp:cNvPr id="0" name=""/>
        <dsp:cNvSpPr/>
      </dsp:nvSpPr>
      <dsp:spPr>
        <a:xfrm>
          <a:off x="1419902" y="30805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419902" y="3145108"/>
        <a:ext cx="193098" cy="193619"/>
      </dsp:txXfrm>
    </dsp:sp>
    <dsp:sp modelId="{78269032-2326-449A-90D9-0ADCBA2139AF}">
      <dsp:nvSpPr>
        <dsp:cNvPr id="0" name=""/>
        <dsp:cNvSpPr/>
      </dsp:nvSpPr>
      <dsp:spPr>
        <a:xfrm>
          <a:off x="1825876" y="28515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City completes its underwriting and file is approved</a:t>
          </a:r>
        </a:p>
      </dsp:txBody>
      <dsp:txXfrm>
        <a:off x="1848742" y="2874424"/>
        <a:ext cx="1255467" cy="734987"/>
      </dsp:txXfrm>
    </dsp:sp>
    <dsp:sp modelId="{DCF414D0-6677-41B6-A655-3CE80DB505E1}">
      <dsp:nvSpPr>
        <dsp:cNvPr id="0" name=""/>
        <dsp:cNvSpPr/>
      </dsp:nvSpPr>
      <dsp:spPr>
        <a:xfrm>
          <a:off x="3241581" y="30805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241581" y="3145108"/>
        <a:ext cx="193098" cy="193619"/>
      </dsp:txXfrm>
    </dsp:sp>
    <dsp:sp modelId="{02CEE3CA-9F85-4704-9788-579E655DF603}">
      <dsp:nvSpPr>
        <dsp:cNvPr id="0" name=""/>
        <dsp:cNvSpPr/>
      </dsp:nvSpPr>
      <dsp:spPr>
        <a:xfrm>
          <a:off x="3647556" y="28515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u="sng" kern="1200" dirty="0"/>
            <a:t>ALL</a:t>
          </a:r>
          <a:r>
            <a:rPr lang="en-US" sz="900" kern="1200" dirty="0"/>
            <a:t> closing disclosures are provided to the City for approval</a:t>
          </a:r>
        </a:p>
      </dsp:txBody>
      <dsp:txXfrm>
        <a:off x="3670422" y="2874424"/>
        <a:ext cx="1255467" cy="734987"/>
      </dsp:txXfrm>
    </dsp:sp>
    <dsp:sp modelId="{B7B5E6B4-7CAD-4954-BCD8-4A1E0E87B150}">
      <dsp:nvSpPr>
        <dsp:cNvPr id="0" name=""/>
        <dsp:cNvSpPr/>
      </dsp:nvSpPr>
      <dsp:spPr>
        <a:xfrm>
          <a:off x="5063261" y="30805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063261" y="3145108"/>
        <a:ext cx="193098" cy="193619"/>
      </dsp:txXfrm>
    </dsp:sp>
    <dsp:sp modelId="{92EC49E8-E2D4-4A12-AB3F-0218E39AA454}">
      <dsp:nvSpPr>
        <dsp:cNvPr id="0" name=""/>
        <dsp:cNvSpPr/>
      </dsp:nvSpPr>
      <dsp:spPr>
        <a:xfrm>
          <a:off x="5469235" y="28515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CDs approved, closing scheduled, and City’s wire initiated</a:t>
          </a:r>
        </a:p>
      </dsp:txBody>
      <dsp:txXfrm>
        <a:off x="5492101" y="2874424"/>
        <a:ext cx="1255467" cy="734987"/>
      </dsp:txXfrm>
    </dsp:sp>
    <dsp:sp modelId="{E731B13C-A4DF-4B7E-9925-C5D14543C89A}">
      <dsp:nvSpPr>
        <dsp:cNvPr id="0" name=""/>
        <dsp:cNvSpPr/>
      </dsp:nvSpPr>
      <dsp:spPr>
        <a:xfrm>
          <a:off x="6884940" y="3080569"/>
          <a:ext cx="275854" cy="322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884940" y="3145108"/>
        <a:ext cx="193098" cy="193619"/>
      </dsp:txXfrm>
    </dsp:sp>
    <dsp:sp modelId="{20A26E0D-E47F-4A9F-A168-0ED9DC6E4851}">
      <dsp:nvSpPr>
        <dsp:cNvPr id="0" name=""/>
        <dsp:cNvSpPr/>
      </dsp:nvSpPr>
      <dsp:spPr>
        <a:xfrm>
          <a:off x="7290915" y="2851558"/>
          <a:ext cx="1301199" cy="7807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City’s closing documents are provided to the title company</a:t>
          </a:r>
        </a:p>
      </dsp:txBody>
      <dsp:txXfrm>
        <a:off x="7313781" y="2874424"/>
        <a:ext cx="1255467" cy="7349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FD6E-0D5F-4D43-9579-5CDF38005F7F}"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545B7-6F5A-4814-9820-2C919E00AC3C}" type="slidenum">
              <a:rPr lang="en-US" smtClean="0"/>
              <a:t>‹#›</a:t>
            </a:fld>
            <a:endParaRPr lang="en-US"/>
          </a:p>
        </p:txBody>
      </p:sp>
    </p:spTree>
    <p:extLst>
      <p:ext uri="{BB962C8B-B14F-4D97-AF65-F5344CB8AC3E}">
        <p14:creationId xmlns:p14="http://schemas.microsoft.com/office/powerpoint/2010/main" val="26225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0972A-F43D-440F-B655-2CE2077D2E37}"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1915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DB8ED-F870-4761-96DC-5BB37F7DE016}"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9705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DE0A0-D981-4AEA-B61F-3F84FDEFBB9C}"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46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E7284-E45E-4E6C-B923-F19B8075B515}"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018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27F57-00E3-4C3A-9B96-F574E86F64DE}"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58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0F73E-1013-4595-BDD5-6A6BA34D5738}"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88997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B787B-7FD3-46B9-957F-70CD3AC09695}"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5328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DE8A3-8369-40F0-8A92-56BFF45B930D}"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384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F3664-DAE3-449A-B7FC-4E12D61CE25A}"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195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72B30-F2BA-41B1-A7BF-952AFE143A41}"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70986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56B2B7-4A4C-4664-8A6F-2E97D83841D9}"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9136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51D5A-29EC-4D90-BD0E-986AEB55E18D}" type="datetime1">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1725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07A4C-D64F-41DB-B8D3-53F065B9E966}" type="datetime1">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30001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84D8A-C036-477F-8B45-A712A1BE2247}" type="datetime1">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73230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90982-C384-46F5-899A-4661FA58925E}"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21382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
        <p:nvSpPr>
          <p:cNvPr id="5" name="Date Placeholder 4"/>
          <p:cNvSpPr>
            <a:spLocks noGrp="1"/>
          </p:cNvSpPr>
          <p:nvPr>
            <p:ph type="dt" sz="half" idx="10"/>
          </p:nvPr>
        </p:nvSpPr>
        <p:spPr/>
        <p:txBody>
          <a:bodyPr/>
          <a:lstStyle/>
          <a:p>
            <a:fld id="{E8A53C0E-6483-4D35-BAD6-7A2BF6734103}" type="datetime1">
              <a:rPr lang="en-US" smtClean="0"/>
              <a:t>6/8/2023</a:t>
            </a:fld>
            <a:endParaRPr lang="en-US"/>
          </a:p>
        </p:txBody>
      </p:sp>
    </p:spTree>
    <p:extLst>
      <p:ext uri="{BB962C8B-B14F-4D97-AF65-F5344CB8AC3E}">
        <p14:creationId xmlns:p14="http://schemas.microsoft.com/office/powerpoint/2010/main" val="41834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8420BD-0994-4D37-AC7B-698BBB399BDE}" type="datetime1">
              <a:rPr lang="en-US" smtClean="0"/>
              <a:t>6/8/2023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F8FB2B-0834-4E69-81CF-5D187DC0C246}" type="slidenum">
              <a:rPr lang="en-US" smtClean="0"/>
              <a:t>‹#›</a:t>
            </a:fld>
            <a:endParaRPr lang="en-US"/>
          </a:p>
        </p:txBody>
      </p:sp>
    </p:spTree>
    <p:extLst>
      <p:ext uri="{BB962C8B-B14F-4D97-AF65-F5344CB8AC3E}">
        <p14:creationId xmlns:p14="http://schemas.microsoft.com/office/powerpoint/2010/main" val="3655243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ather.johnson@davenportiowa.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balancesmb.com/should-you-take-restaurant-reservations-2888627"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hyperlink" Target="http://mysterious-kaddu.blogspot.com/2008/10/home-sweet-home.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F06BC4-8A1B-9640-1E5A-5751836798FE}"/>
              </a:ext>
            </a:extLst>
          </p:cNvPr>
          <p:cNvSpPr>
            <a:spLocks noGrp="1"/>
          </p:cNvSpPr>
          <p:nvPr>
            <p:ph type="ctrTitle"/>
          </p:nvPr>
        </p:nvSpPr>
        <p:spPr>
          <a:xfrm>
            <a:off x="4974337" y="1265314"/>
            <a:ext cx="4299666" cy="3249131"/>
          </a:xfrm>
        </p:spPr>
        <p:txBody>
          <a:bodyPr>
            <a:normAutofit fontScale="90000"/>
          </a:bodyPr>
          <a:lstStyle/>
          <a:p>
            <a:pPr algn="l">
              <a:lnSpc>
                <a:spcPct val="90000"/>
              </a:lnSpc>
            </a:pPr>
            <a:r>
              <a:rPr lang="en-US" sz="4600" dirty="0"/>
              <a:t>Best Practice for Tenant-Based Rental Assistance Programs</a:t>
            </a:r>
            <a:br>
              <a:rPr lang="en-US" sz="4600" dirty="0"/>
            </a:br>
            <a:endParaRPr lang="en-US" sz="4600" dirty="0"/>
          </a:p>
        </p:txBody>
      </p:sp>
      <p:sp>
        <p:nvSpPr>
          <p:cNvPr id="9" name="Subtitle 8">
            <a:extLst>
              <a:ext uri="{FF2B5EF4-FFF2-40B4-BE49-F238E27FC236}">
                <a16:creationId xmlns:a16="http://schemas.microsoft.com/office/drawing/2014/main" id="{39B384AB-6266-96A5-BC47-A5828D3C27EC}"/>
              </a:ext>
            </a:extLst>
          </p:cNvPr>
          <p:cNvSpPr>
            <a:spLocks noGrp="1"/>
          </p:cNvSpPr>
          <p:nvPr>
            <p:ph type="subTitle" idx="1"/>
          </p:nvPr>
        </p:nvSpPr>
        <p:spPr>
          <a:xfrm>
            <a:off x="4974336" y="4514446"/>
            <a:ext cx="4299666" cy="1429154"/>
          </a:xfrm>
        </p:spPr>
        <p:txBody>
          <a:bodyPr>
            <a:normAutofit lnSpcReduction="10000"/>
          </a:bodyPr>
          <a:lstStyle/>
          <a:p>
            <a:pPr algn="l"/>
            <a:r>
              <a:rPr lang="en-US" dirty="0"/>
              <a:t>Kayon Henderson</a:t>
            </a:r>
          </a:p>
          <a:p>
            <a:pPr algn="l"/>
            <a:r>
              <a:rPr lang="en-US" dirty="0"/>
              <a:t>Housing &amp; Community Development Manager</a:t>
            </a:r>
          </a:p>
          <a:p>
            <a:pPr algn="l"/>
            <a:r>
              <a:rPr lang="en-US" dirty="0"/>
              <a:t>City of Tampa</a:t>
            </a:r>
          </a:p>
          <a:p>
            <a:pPr algn="l"/>
            <a:endParaRPr lang="en-US" dirty="0"/>
          </a:p>
        </p:txBody>
      </p:sp>
      <p:sp>
        <p:nvSpPr>
          <p:cNvPr id="14" name="Isosceles Triangle 13">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ogo&#10;&#10;Description automatically generated">
            <a:extLst>
              <a:ext uri="{FF2B5EF4-FFF2-40B4-BE49-F238E27FC236}">
                <a16:creationId xmlns:a16="http://schemas.microsoft.com/office/drawing/2014/main" id="{8718ABF8-07F5-4CCF-5E32-0D5567128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04" y="2722210"/>
            <a:ext cx="3765692" cy="1421549"/>
          </a:xfrm>
          <a:prstGeom prst="rect">
            <a:avLst/>
          </a:prstGeom>
        </p:spPr>
      </p:pic>
      <p:sp>
        <p:nvSpPr>
          <p:cNvPr id="2" name="Slide Number Placeholder 1">
            <a:extLst>
              <a:ext uri="{FF2B5EF4-FFF2-40B4-BE49-F238E27FC236}">
                <a16:creationId xmlns:a16="http://schemas.microsoft.com/office/drawing/2014/main" id="{96E4F93F-5DAC-4E83-A797-CFB79328802F}"/>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1</a:t>
            </a:fld>
            <a:endParaRPr lang="en-US"/>
          </a:p>
        </p:txBody>
      </p:sp>
    </p:spTree>
    <p:extLst>
      <p:ext uri="{BB962C8B-B14F-4D97-AF65-F5344CB8AC3E}">
        <p14:creationId xmlns:p14="http://schemas.microsoft.com/office/powerpoint/2010/main" val="258324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BD91-482F-AD91-A805-ED0438F5DE73}"/>
              </a:ext>
            </a:extLst>
          </p:cNvPr>
          <p:cNvSpPr>
            <a:spLocks noGrp="1"/>
          </p:cNvSpPr>
          <p:nvPr>
            <p:ph type="title"/>
          </p:nvPr>
        </p:nvSpPr>
        <p:spPr/>
        <p:txBody>
          <a:bodyPr>
            <a:normAutofit/>
          </a:bodyPr>
          <a:lstStyle/>
          <a:p>
            <a:pPr algn="ctr"/>
            <a:r>
              <a:rPr lang="en-US" dirty="0"/>
              <a:t>City of Tampa HOME TBRA Program Overview</a:t>
            </a:r>
          </a:p>
        </p:txBody>
      </p:sp>
      <p:sp>
        <p:nvSpPr>
          <p:cNvPr id="3" name="Content Placeholder 2">
            <a:extLst>
              <a:ext uri="{FF2B5EF4-FFF2-40B4-BE49-F238E27FC236}">
                <a16:creationId xmlns:a16="http://schemas.microsoft.com/office/drawing/2014/main" id="{8C8F3471-44CE-DC6E-319D-067E735F3C2A}"/>
              </a:ext>
            </a:extLst>
          </p:cNvPr>
          <p:cNvSpPr>
            <a:spLocks noGrp="1"/>
          </p:cNvSpPr>
          <p:nvPr>
            <p:ph idx="1"/>
          </p:nvPr>
        </p:nvSpPr>
        <p:spPr>
          <a:xfrm>
            <a:off x="677334" y="2160589"/>
            <a:ext cx="8596668" cy="2649155"/>
          </a:xfrm>
        </p:spPr>
        <p:txBody>
          <a:bodyPr/>
          <a:lstStyle/>
          <a:p>
            <a:r>
              <a:rPr lang="en-US" dirty="0"/>
              <a:t>City will develop program that will take referrals directly from HMIS for placement</a:t>
            </a:r>
          </a:p>
          <a:p>
            <a:r>
              <a:rPr lang="en-US" dirty="0"/>
              <a:t>Agency will conduct intake with tenants to determine eligibility</a:t>
            </a:r>
          </a:p>
          <a:p>
            <a:r>
              <a:rPr lang="en-US" dirty="0"/>
              <a:t>Eligible tenants will receive a TBRA “coupon” and attend orientation for information on rents, unit requirements, etc.</a:t>
            </a:r>
          </a:p>
          <a:p>
            <a:r>
              <a:rPr lang="en-US" dirty="0"/>
              <a:t>Once a participant finds a unit, the City will work with them to have unit inspected, determine reasonable rent and get to lease-up</a:t>
            </a:r>
          </a:p>
        </p:txBody>
      </p:sp>
      <p:sp>
        <p:nvSpPr>
          <p:cNvPr id="4" name="Slide Number Placeholder 3">
            <a:extLst>
              <a:ext uri="{FF2B5EF4-FFF2-40B4-BE49-F238E27FC236}">
                <a16:creationId xmlns:a16="http://schemas.microsoft.com/office/drawing/2014/main" id="{0D073BCB-3964-B136-8170-9C57A60BCED8}"/>
              </a:ext>
            </a:extLst>
          </p:cNvPr>
          <p:cNvSpPr>
            <a:spLocks noGrp="1"/>
          </p:cNvSpPr>
          <p:nvPr>
            <p:ph type="sldNum" sz="quarter" idx="12"/>
          </p:nvPr>
        </p:nvSpPr>
        <p:spPr/>
        <p:txBody>
          <a:bodyPr/>
          <a:lstStyle/>
          <a:p>
            <a:fld id="{2CF8FB2B-0834-4E69-81CF-5D187DC0C246}" type="slidenum">
              <a:rPr lang="en-US" smtClean="0"/>
              <a:t>10</a:t>
            </a:fld>
            <a:endParaRPr lang="en-US"/>
          </a:p>
        </p:txBody>
      </p:sp>
    </p:spTree>
    <p:extLst>
      <p:ext uri="{BB962C8B-B14F-4D97-AF65-F5344CB8AC3E}">
        <p14:creationId xmlns:p14="http://schemas.microsoft.com/office/powerpoint/2010/main" val="87452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6B40-2271-92EF-DD9E-C3A1721A3A66}"/>
              </a:ext>
            </a:extLst>
          </p:cNvPr>
          <p:cNvSpPr>
            <a:spLocks noGrp="1"/>
          </p:cNvSpPr>
          <p:nvPr>
            <p:ph type="title"/>
          </p:nvPr>
        </p:nvSpPr>
        <p:spPr/>
        <p:txBody>
          <a:bodyPr>
            <a:normAutofit/>
          </a:bodyPr>
          <a:lstStyle/>
          <a:p>
            <a:pPr algn="ctr"/>
            <a:r>
              <a:rPr lang="en-US" dirty="0"/>
              <a:t>City of Tampa HOME TBRA Program Overview</a:t>
            </a:r>
          </a:p>
        </p:txBody>
      </p:sp>
      <p:sp>
        <p:nvSpPr>
          <p:cNvPr id="3" name="Content Placeholder 2">
            <a:extLst>
              <a:ext uri="{FF2B5EF4-FFF2-40B4-BE49-F238E27FC236}">
                <a16:creationId xmlns:a16="http://schemas.microsoft.com/office/drawing/2014/main" id="{8295A1AC-7B9C-D0CB-5832-DADA51ED853A}"/>
              </a:ext>
            </a:extLst>
          </p:cNvPr>
          <p:cNvSpPr>
            <a:spLocks noGrp="1"/>
          </p:cNvSpPr>
          <p:nvPr>
            <p:ph idx="1"/>
          </p:nvPr>
        </p:nvSpPr>
        <p:spPr>
          <a:xfrm>
            <a:off x="677334" y="2160589"/>
            <a:ext cx="8596668" cy="2009075"/>
          </a:xfrm>
        </p:spPr>
        <p:txBody>
          <a:bodyPr/>
          <a:lstStyle/>
          <a:p>
            <a:r>
              <a:rPr lang="en-US" dirty="0"/>
              <a:t>Participants must identify a unit within the City limits of Tampa</a:t>
            </a:r>
          </a:p>
          <a:p>
            <a:r>
              <a:rPr lang="en-US" dirty="0"/>
              <a:t>Units must pass inspection and have a minimum lease term of one year.</a:t>
            </a:r>
          </a:p>
          <a:p>
            <a:r>
              <a:rPr lang="en-US" dirty="0"/>
              <a:t>Twenty-four-month clock begins on effective start date of lease </a:t>
            </a:r>
          </a:p>
          <a:p>
            <a:r>
              <a:rPr lang="en-US" dirty="0"/>
              <a:t>The City staff will coordinate with Continuum of Care (CoC) to anticipate need for this program on an annual basis </a:t>
            </a:r>
          </a:p>
        </p:txBody>
      </p:sp>
      <p:sp>
        <p:nvSpPr>
          <p:cNvPr id="4" name="Slide Number Placeholder 3">
            <a:extLst>
              <a:ext uri="{FF2B5EF4-FFF2-40B4-BE49-F238E27FC236}">
                <a16:creationId xmlns:a16="http://schemas.microsoft.com/office/drawing/2014/main" id="{ABBFC41C-DE8F-93D0-B4D5-EB6D4646939C}"/>
              </a:ext>
            </a:extLst>
          </p:cNvPr>
          <p:cNvSpPr>
            <a:spLocks noGrp="1"/>
          </p:cNvSpPr>
          <p:nvPr>
            <p:ph type="sldNum" sz="quarter" idx="12"/>
          </p:nvPr>
        </p:nvSpPr>
        <p:spPr/>
        <p:txBody>
          <a:bodyPr/>
          <a:lstStyle/>
          <a:p>
            <a:fld id="{2CF8FB2B-0834-4E69-81CF-5D187DC0C246}" type="slidenum">
              <a:rPr lang="en-US" smtClean="0"/>
              <a:t>11</a:t>
            </a:fld>
            <a:endParaRPr lang="en-US"/>
          </a:p>
        </p:txBody>
      </p:sp>
    </p:spTree>
    <p:extLst>
      <p:ext uri="{BB962C8B-B14F-4D97-AF65-F5344CB8AC3E}">
        <p14:creationId xmlns:p14="http://schemas.microsoft.com/office/powerpoint/2010/main" val="23747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5D8-DFA3-0EB4-6D31-8DE9DECCA578}"/>
              </a:ext>
            </a:extLst>
          </p:cNvPr>
          <p:cNvSpPr>
            <a:spLocks noGrp="1"/>
          </p:cNvSpPr>
          <p:nvPr>
            <p:ph type="title"/>
          </p:nvPr>
        </p:nvSpPr>
        <p:spPr/>
        <p:txBody>
          <a:bodyPr/>
          <a:lstStyle/>
          <a:p>
            <a:pPr algn="ctr"/>
            <a:r>
              <a:rPr lang="en-US" dirty="0"/>
              <a:t>Overview of Agreement </a:t>
            </a:r>
          </a:p>
        </p:txBody>
      </p:sp>
      <p:sp>
        <p:nvSpPr>
          <p:cNvPr id="3" name="Content Placeholder 2">
            <a:extLst>
              <a:ext uri="{FF2B5EF4-FFF2-40B4-BE49-F238E27FC236}">
                <a16:creationId xmlns:a16="http://schemas.microsoft.com/office/drawing/2014/main" id="{A67E7DAB-8DE1-EDD1-EC53-A8B511ADDCD8}"/>
              </a:ext>
            </a:extLst>
          </p:cNvPr>
          <p:cNvSpPr>
            <a:spLocks noGrp="1"/>
          </p:cNvSpPr>
          <p:nvPr>
            <p:ph idx="1"/>
          </p:nvPr>
        </p:nvSpPr>
        <p:spPr>
          <a:xfrm>
            <a:off x="677334" y="2160589"/>
            <a:ext cx="8596668" cy="2036507"/>
          </a:xfrm>
        </p:spPr>
        <p:txBody>
          <a:bodyPr/>
          <a:lstStyle/>
          <a:p>
            <a:r>
              <a:rPr lang="en-US" dirty="0"/>
              <a:t>City of Tampa released an RFP which was awarded to a local non-profit</a:t>
            </a:r>
          </a:p>
          <a:p>
            <a:r>
              <a:rPr lang="en-US" dirty="0"/>
              <a:t>City provided Policies and Procedures and technical assistance to the non-profit</a:t>
            </a:r>
          </a:p>
          <a:p>
            <a:r>
              <a:rPr lang="en-US" dirty="0"/>
              <a:t>In addition to the HOME regulatory requirements, the agreement outlines their scope of work in detail </a:t>
            </a:r>
          </a:p>
        </p:txBody>
      </p:sp>
      <p:sp>
        <p:nvSpPr>
          <p:cNvPr id="4" name="Slide Number Placeholder 3">
            <a:extLst>
              <a:ext uri="{FF2B5EF4-FFF2-40B4-BE49-F238E27FC236}">
                <a16:creationId xmlns:a16="http://schemas.microsoft.com/office/drawing/2014/main" id="{2DEBC17A-B204-D491-BA49-08BC87B2ECCD}"/>
              </a:ext>
            </a:extLst>
          </p:cNvPr>
          <p:cNvSpPr>
            <a:spLocks noGrp="1"/>
          </p:cNvSpPr>
          <p:nvPr>
            <p:ph type="sldNum" sz="quarter" idx="12"/>
          </p:nvPr>
        </p:nvSpPr>
        <p:spPr/>
        <p:txBody>
          <a:bodyPr/>
          <a:lstStyle/>
          <a:p>
            <a:fld id="{2CF8FB2B-0834-4E69-81CF-5D187DC0C246}" type="slidenum">
              <a:rPr lang="en-US" smtClean="0"/>
              <a:t>12</a:t>
            </a:fld>
            <a:endParaRPr lang="en-US"/>
          </a:p>
        </p:txBody>
      </p:sp>
    </p:spTree>
    <p:extLst>
      <p:ext uri="{BB962C8B-B14F-4D97-AF65-F5344CB8AC3E}">
        <p14:creationId xmlns:p14="http://schemas.microsoft.com/office/powerpoint/2010/main" val="202998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63C8-CED9-8231-BA19-C86060022A7E}"/>
              </a:ext>
            </a:extLst>
          </p:cNvPr>
          <p:cNvSpPr>
            <a:spLocks noGrp="1"/>
          </p:cNvSpPr>
          <p:nvPr>
            <p:ph type="title"/>
          </p:nvPr>
        </p:nvSpPr>
        <p:spPr/>
        <p:txBody>
          <a:bodyPr/>
          <a:lstStyle/>
          <a:p>
            <a:pPr algn="ctr"/>
            <a:r>
              <a:rPr lang="en-US" dirty="0"/>
              <a:t>Overview of Agreement Cont’d</a:t>
            </a:r>
          </a:p>
        </p:txBody>
      </p:sp>
      <p:sp>
        <p:nvSpPr>
          <p:cNvPr id="3" name="Content Placeholder 2">
            <a:extLst>
              <a:ext uri="{FF2B5EF4-FFF2-40B4-BE49-F238E27FC236}">
                <a16:creationId xmlns:a16="http://schemas.microsoft.com/office/drawing/2014/main" id="{0B25AAE5-A541-54AF-DBBA-AECC4A3ABE11}"/>
              </a:ext>
            </a:extLst>
          </p:cNvPr>
          <p:cNvSpPr>
            <a:spLocks noGrp="1"/>
          </p:cNvSpPr>
          <p:nvPr>
            <p:ph idx="1"/>
          </p:nvPr>
        </p:nvSpPr>
        <p:spPr>
          <a:xfrm>
            <a:off x="677334" y="2160589"/>
            <a:ext cx="8596668" cy="2338259"/>
          </a:xfrm>
        </p:spPr>
        <p:txBody>
          <a:bodyPr/>
          <a:lstStyle/>
          <a:p>
            <a:r>
              <a:rPr lang="en-US" dirty="0"/>
              <a:t>Non-profit administers HOME TBRA and a SHIP rental and/or utility deposit program</a:t>
            </a:r>
          </a:p>
          <a:p>
            <a:r>
              <a:rPr lang="en-US" dirty="0"/>
              <a:t>HOME TBRA Responsibilities:</a:t>
            </a:r>
          </a:p>
          <a:p>
            <a:r>
              <a:rPr lang="en-US" dirty="0"/>
              <a:t>HOME funds will be used to assist individuals or families with rental assistance and rental security to obtain permanent housing. The subsidy level will be based on the household income and will be used for individuals or families in the Low to Extremely Low Area Medium Income (AMI).</a:t>
            </a:r>
          </a:p>
        </p:txBody>
      </p:sp>
      <p:sp>
        <p:nvSpPr>
          <p:cNvPr id="4" name="Slide Number Placeholder 3">
            <a:extLst>
              <a:ext uri="{FF2B5EF4-FFF2-40B4-BE49-F238E27FC236}">
                <a16:creationId xmlns:a16="http://schemas.microsoft.com/office/drawing/2014/main" id="{AB713688-56CC-D311-4D12-BBC0B7E2D0D9}"/>
              </a:ext>
            </a:extLst>
          </p:cNvPr>
          <p:cNvSpPr>
            <a:spLocks noGrp="1"/>
          </p:cNvSpPr>
          <p:nvPr>
            <p:ph type="sldNum" sz="quarter" idx="12"/>
          </p:nvPr>
        </p:nvSpPr>
        <p:spPr/>
        <p:txBody>
          <a:bodyPr/>
          <a:lstStyle/>
          <a:p>
            <a:fld id="{2CF8FB2B-0834-4E69-81CF-5D187DC0C246}" type="slidenum">
              <a:rPr lang="en-US" smtClean="0"/>
              <a:t>13</a:t>
            </a:fld>
            <a:endParaRPr lang="en-US"/>
          </a:p>
        </p:txBody>
      </p:sp>
    </p:spTree>
    <p:extLst>
      <p:ext uri="{BB962C8B-B14F-4D97-AF65-F5344CB8AC3E}">
        <p14:creationId xmlns:p14="http://schemas.microsoft.com/office/powerpoint/2010/main" val="152346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4C2C-973A-1652-8D98-A5AAE82E00FE}"/>
              </a:ext>
            </a:extLst>
          </p:cNvPr>
          <p:cNvSpPr>
            <a:spLocks noGrp="1"/>
          </p:cNvSpPr>
          <p:nvPr>
            <p:ph type="title"/>
          </p:nvPr>
        </p:nvSpPr>
        <p:spPr/>
        <p:txBody>
          <a:bodyPr/>
          <a:lstStyle/>
          <a:p>
            <a:pPr algn="ctr"/>
            <a:r>
              <a:rPr lang="en-US"/>
              <a:t>Exhibit F</a:t>
            </a:r>
            <a:endParaRPr lang="en-US" dirty="0"/>
          </a:p>
        </p:txBody>
      </p:sp>
      <p:pic>
        <p:nvPicPr>
          <p:cNvPr id="5" name="Content Placeholder 4">
            <a:extLst>
              <a:ext uri="{FF2B5EF4-FFF2-40B4-BE49-F238E27FC236}">
                <a16:creationId xmlns:a16="http://schemas.microsoft.com/office/drawing/2014/main" id="{B201E423-1424-1D0F-4EDC-2B5C65CC0E0D}"/>
              </a:ext>
            </a:extLst>
          </p:cNvPr>
          <p:cNvPicPr>
            <a:picLocks noGrp="1" noChangeAspect="1"/>
          </p:cNvPicPr>
          <p:nvPr>
            <p:ph idx="1"/>
          </p:nvPr>
        </p:nvPicPr>
        <p:blipFill>
          <a:blip r:embed="rId2"/>
          <a:stretch>
            <a:fillRect/>
          </a:stretch>
        </p:blipFill>
        <p:spPr>
          <a:xfrm>
            <a:off x="1324198" y="2196141"/>
            <a:ext cx="7303641" cy="3810330"/>
          </a:xfrm>
          <a:prstGeom prst="rect">
            <a:avLst/>
          </a:prstGeom>
        </p:spPr>
      </p:pic>
      <p:sp>
        <p:nvSpPr>
          <p:cNvPr id="4" name="Slide Number Placeholder 3">
            <a:extLst>
              <a:ext uri="{FF2B5EF4-FFF2-40B4-BE49-F238E27FC236}">
                <a16:creationId xmlns:a16="http://schemas.microsoft.com/office/drawing/2014/main" id="{00467C3A-21F2-3E04-CC67-104E40A118F5}"/>
              </a:ext>
            </a:extLst>
          </p:cNvPr>
          <p:cNvSpPr>
            <a:spLocks noGrp="1"/>
          </p:cNvSpPr>
          <p:nvPr>
            <p:ph type="sldNum" sz="quarter" idx="12"/>
          </p:nvPr>
        </p:nvSpPr>
        <p:spPr/>
        <p:txBody>
          <a:bodyPr/>
          <a:lstStyle/>
          <a:p>
            <a:fld id="{2CF8FB2B-0834-4E69-81CF-5D187DC0C246}" type="slidenum">
              <a:rPr lang="en-US" smtClean="0"/>
              <a:t>14</a:t>
            </a:fld>
            <a:endParaRPr lang="en-US"/>
          </a:p>
        </p:txBody>
      </p:sp>
    </p:spTree>
    <p:extLst>
      <p:ext uri="{BB962C8B-B14F-4D97-AF65-F5344CB8AC3E}">
        <p14:creationId xmlns:p14="http://schemas.microsoft.com/office/powerpoint/2010/main" val="359983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5576-238D-AD24-F96D-FF2C63529BB8}"/>
              </a:ext>
            </a:extLst>
          </p:cNvPr>
          <p:cNvSpPr>
            <a:spLocks noGrp="1"/>
          </p:cNvSpPr>
          <p:nvPr>
            <p:ph type="title"/>
          </p:nvPr>
        </p:nvSpPr>
        <p:spPr/>
        <p:txBody>
          <a:bodyPr/>
          <a:lstStyle/>
          <a:p>
            <a:pPr algn="ctr"/>
            <a:r>
              <a:rPr lang="en-US" dirty="0"/>
              <a:t>Landlord Packet</a:t>
            </a:r>
          </a:p>
        </p:txBody>
      </p:sp>
      <p:sp>
        <p:nvSpPr>
          <p:cNvPr id="3" name="Content Placeholder 2">
            <a:extLst>
              <a:ext uri="{FF2B5EF4-FFF2-40B4-BE49-F238E27FC236}">
                <a16:creationId xmlns:a16="http://schemas.microsoft.com/office/drawing/2014/main" id="{29441075-0C23-5917-8335-7BA6BD1FE069}"/>
              </a:ext>
            </a:extLst>
          </p:cNvPr>
          <p:cNvSpPr>
            <a:spLocks noGrp="1"/>
          </p:cNvSpPr>
          <p:nvPr>
            <p:ph idx="1"/>
          </p:nvPr>
        </p:nvSpPr>
        <p:spPr>
          <a:xfrm>
            <a:off x="677334" y="2160589"/>
            <a:ext cx="8596668" cy="2420555"/>
          </a:xfrm>
        </p:spPr>
        <p:txBody>
          <a:bodyPr/>
          <a:lstStyle/>
          <a:p>
            <a:r>
              <a:rPr lang="en-US" dirty="0"/>
              <a:t>Program Integrity</a:t>
            </a:r>
          </a:p>
          <a:p>
            <a:r>
              <a:rPr lang="en-US" dirty="0"/>
              <a:t>Common Owner Violations</a:t>
            </a:r>
          </a:p>
          <a:p>
            <a:r>
              <a:rPr lang="en-US" dirty="0"/>
              <a:t>Payment Standards</a:t>
            </a:r>
          </a:p>
          <a:p>
            <a:r>
              <a:rPr lang="en-US" dirty="0"/>
              <a:t>Request for Tenancy Approval (RFTA)</a:t>
            </a:r>
          </a:p>
          <a:p>
            <a:r>
              <a:rPr lang="en-US" dirty="0"/>
              <a:t>Housing Rental Assistance Contract  </a:t>
            </a:r>
          </a:p>
          <a:p>
            <a:r>
              <a:rPr lang="en-US" dirty="0"/>
              <a:t>Unit Inspection</a:t>
            </a:r>
          </a:p>
        </p:txBody>
      </p:sp>
      <p:sp>
        <p:nvSpPr>
          <p:cNvPr id="4" name="Slide Number Placeholder 3">
            <a:extLst>
              <a:ext uri="{FF2B5EF4-FFF2-40B4-BE49-F238E27FC236}">
                <a16:creationId xmlns:a16="http://schemas.microsoft.com/office/drawing/2014/main" id="{D7DE3520-DC8D-073D-49F2-2B394AA87161}"/>
              </a:ext>
            </a:extLst>
          </p:cNvPr>
          <p:cNvSpPr>
            <a:spLocks noGrp="1"/>
          </p:cNvSpPr>
          <p:nvPr>
            <p:ph type="sldNum" sz="quarter" idx="12"/>
          </p:nvPr>
        </p:nvSpPr>
        <p:spPr/>
        <p:txBody>
          <a:bodyPr/>
          <a:lstStyle/>
          <a:p>
            <a:fld id="{2CF8FB2B-0834-4E69-81CF-5D187DC0C246}" type="slidenum">
              <a:rPr lang="en-US" smtClean="0"/>
              <a:t>15</a:t>
            </a:fld>
            <a:endParaRPr lang="en-US"/>
          </a:p>
        </p:txBody>
      </p:sp>
    </p:spTree>
    <p:extLst>
      <p:ext uri="{BB962C8B-B14F-4D97-AF65-F5344CB8AC3E}">
        <p14:creationId xmlns:p14="http://schemas.microsoft.com/office/powerpoint/2010/main" val="148961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p:txBody>
          <a:bodyPr/>
          <a:lstStyle/>
          <a:p>
            <a:pPr algn="ctr"/>
            <a:r>
              <a:rPr lang="en-US" dirty="0"/>
              <a:t>MOUs with Support Service Providers</a:t>
            </a:r>
          </a:p>
        </p:txBody>
      </p:sp>
      <p:sp>
        <p:nvSpPr>
          <p:cNvPr id="3" name="Content Placeholder 2">
            <a:extLst>
              <a:ext uri="{FF2B5EF4-FFF2-40B4-BE49-F238E27FC236}">
                <a16:creationId xmlns:a16="http://schemas.microsoft.com/office/drawing/2014/main" id="{E0C18FF8-68DA-D97F-E2FD-269013058683}"/>
              </a:ext>
            </a:extLst>
          </p:cNvPr>
          <p:cNvSpPr>
            <a:spLocks noGrp="1"/>
          </p:cNvSpPr>
          <p:nvPr>
            <p:ph idx="1"/>
          </p:nvPr>
        </p:nvSpPr>
        <p:spPr>
          <a:xfrm>
            <a:off x="677334" y="2160590"/>
            <a:ext cx="8596668" cy="2767012"/>
          </a:xfrm>
        </p:spPr>
        <p:txBody>
          <a:bodyPr/>
          <a:lstStyle/>
          <a:p>
            <a:r>
              <a:rPr lang="en-US" dirty="0"/>
              <a:t>Reason</a:t>
            </a:r>
          </a:p>
          <a:p>
            <a:r>
              <a:rPr lang="en-US" dirty="0"/>
              <a:t>To provide the wrap around services needed to support the client through their transition</a:t>
            </a:r>
          </a:p>
          <a:p>
            <a:r>
              <a:rPr lang="en-US" dirty="0"/>
              <a:t>Benefit</a:t>
            </a:r>
          </a:p>
          <a:p>
            <a:r>
              <a:rPr lang="en-US" dirty="0"/>
              <a:t>Access to the program</a:t>
            </a:r>
          </a:p>
          <a:p>
            <a:r>
              <a:rPr lang="en-US" dirty="0"/>
              <a:t>Process</a:t>
            </a:r>
          </a:p>
          <a:p>
            <a:r>
              <a:rPr lang="en-US" dirty="0"/>
              <a:t>Coordinated Intake and Assessment </a:t>
            </a:r>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16</a:t>
            </a:fld>
            <a:endParaRPr lang="en-US"/>
          </a:p>
        </p:txBody>
      </p:sp>
    </p:spTree>
    <p:extLst>
      <p:ext uri="{BB962C8B-B14F-4D97-AF65-F5344CB8AC3E}">
        <p14:creationId xmlns:p14="http://schemas.microsoft.com/office/powerpoint/2010/main" val="195092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p:txBody>
          <a:bodyPr/>
          <a:lstStyle/>
          <a:p>
            <a:pPr algn="ctr"/>
            <a:r>
              <a:rPr lang="en-US" dirty="0"/>
              <a:t>Program Success</a:t>
            </a:r>
          </a:p>
        </p:txBody>
      </p:sp>
      <p:sp>
        <p:nvSpPr>
          <p:cNvPr id="3" name="Content Placeholder 2">
            <a:extLst>
              <a:ext uri="{FF2B5EF4-FFF2-40B4-BE49-F238E27FC236}">
                <a16:creationId xmlns:a16="http://schemas.microsoft.com/office/drawing/2014/main" id="{E0C18FF8-68DA-D97F-E2FD-269013058683}"/>
              </a:ext>
            </a:extLst>
          </p:cNvPr>
          <p:cNvSpPr>
            <a:spLocks noGrp="1"/>
          </p:cNvSpPr>
          <p:nvPr>
            <p:ph idx="1"/>
          </p:nvPr>
        </p:nvSpPr>
        <p:spPr>
          <a:xfrm>
            <a:off x="677334" y="2223296"/>
            <a:ext cx="8596668" cy="2101816"/>
          </a:xfrm>
        </p:spPr>
        <p:txBody>
          <a:bodyPr/>
          <a:lstStyle/>
          <a:p>
            <a:r>
              <a:rPr lang="en-US" dirty="0"/>
              <a:t>Homeownership</a:t>
            </a:r>
          </a:p>
          <a:p>
            <a:r>
              <a:rPr lang="en-US" dirty="0"/>
              <a:t>Sustained income</a:t>
            </a:r>
          </a:p>
          <a:p>
            <a:r>
              <a:rPr lang="en-US" dirty="0"/>
              <a:t>Stable Housing</a:t>
            </a:r>
          </a:p>
          <a:p>
            <a:r>
              <a:rPr lang="en-US" dirty="0"/>
              <a:t>Partnerships</a:t>
            </a:r>
          </a:p>
          <a:p>
            <a:r>
              <a:rPr lang="en-US" dirty="0"/>
              <a:t>Family reunification </a:t>
            </a:r>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17</a:t>
            </a:fld>
            <a:endParaRPr lang="en-US"/>
          </a:p>
        </p:txBody>
      </p:sp>
    </p:spTree>
    <p:extLst>
      <p:ext uri="{BB962C8B-B14F-4D97-AF65-F5344CB8AC3E}">
        <p14:creationId xmlns:p14="http://schemas.microsoft.com/office/powerpoint/2010/main" val="252815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18FF8-68DA-D97F-E2FD-269013058683}"/>
              </a:ext>
            </a:extLst>
          </p:cNvPr>
          <p:cNvSpPr>
            <a:spLocks noGrp="1"/>
          </p:cNvSpPr>
          <p:nvPr>
            <p:ph idx="1"/>
          </p:nvPr>
        </p:nvSpPr>
        <p:spPr>
          <a:xfrm>
            <a:off x="498310" y="4259930"/>
            <a:ext cx="8596668" cy="2101816"/>
          </a:xfrm>
        </p:spPr>
        <p:txBody>
          <a:bodyPr>
            <a:normAutofit/>
          </a:bodyPr>
          <a:lstStyle/>
          <a:p>
            <a:pPr marL="0" indent="0">
              <a:buNone/>
            </a:pPr>
            <a:r>
              <a:rPr lang="en-US" sz="3200" b="1" dirty="0">
                <a:solidFill>
                  <a:srgbClr val="0000FF"/>
                </a:solidFill>
              </a:rPr>
              <a:t>“Dare to </a:t>
            </a:r>
            <a:r>
              <a:rPr lang="en-US" sz="3200" b="1" dirty="0">
                <a:solidFill>
                  <a:srgbClr val="009900"/>
                </a:solidFill>
              </a:rPr>
              <a:t>Own</a:t>
            </a:r>
            <a:r>
              <a:rPr lang="en-US" sz="3200" b="1" dirty="0">
                <a:solidFill>
                  <a:srgbClr val="0000FF"/>
                </a:solidFill>
              </a:rPr>
              <a:t> the Dream”</a:t>
            </a:r>
            <a:br>
              <a:rPr lang="en-US" sz="3200" b="1" dirty="0"/>
            </a:br>
            <a:r>
              <a:rPr lang="en-US" sz="3200" b="1" dirty="0"/>
              <a:t>Homeownership Program (DARE)</a:t>
            </a:r>
            <a:endParaRPr lang="en-US" sz="3200" dirty="0"/>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18</a:t>
            </a:fld>
            <a:endParaRPr lang="en-US"/>
          </a:p>
        </p:txBody>
      </p:sp>
      <p:pic>
        <p:nvPicPr>
          <p:cNvPr id="7" name="Picture 6">
            <a:extLst>
              <a:ext uri="{FF2B5EF4-FFF2-40B4-BE49-F238E27FC236}">
                <a16:creationId xmlns:a16="http://schemas.microsoft.com/office/drawing/2014/main" id="{D2BDB28C-9AE7-77C0-F929-5A22CE0672A2}"/>
              </a:ext>
            </a:extLst>
          </p:cNvPr>
          <p:cNvPicPr/>
          <p:nvPr/>
        </p:nvPicPr>
        <p:blipFill rotWithShape="1">
          <a:blip r:embed="rId2"/>
          <a:srcRect l="9402" t="6963" r="8809"/>
          <a:stretch/>
        </p:blipFill>
        <p:spPr>
          <a:xfrm>
            <a:off x="6187748" y="132271"/>
            <a:ext cx="2907230" cy="2465800"/>
          </a:xfrm>
          <a:prstGeom prst="rect">
            <a:avLst/>
          </a:prstGeom>
        </p:spPr>
      </p:pic>
    </p:spTree>
    <p:extLst>
      <p:ext uri="{BB962C8B-B14F-4D97-AF65-F5344CB8AC3E}">
        <p14:creationId xmlns:p14="http://schemas.microsoft.com/office/powerpoint/2010/main" val="404227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p:txBody>
          <a:bodyPr/>
          <a:lstStyle/>
          <a:p>
            <a:pPr algn="ctr"/>
            <a:r>
              <a:rPr lang="en-US" dirty="0"/>
              <a:t>DARE PROGRAM</a:t>
            </a:r>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19</a:t>
            </a:fld>
            <a:endParaRPr lang="en-US"/>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77690" y="2077244"/>
            <a:ext cx="8596312" cy="3817274"/>
          </a:xfrm>
        </p:spPr>
        <p:txBody>
          <a:bodyPr>
            <a:normAutofit/>
          </a:bodyPr>
          <a:lstStyle/>
          <a:p>
            <a:r>
              <a:rPr lang="en-US" dirty="0"/>
              <a:t>The program provides up to $40,000</a:t>
            </a:r>
          </a:p>
          <a:p>
            <a:r>
              <a:rPr lang="en-US" dirty="0"/>
              <a:t>Maximum purchase price is $300,000 </a:t>
            </a:r>
          </a:p>
          <a:p>
            <a:r>
              <a:rPr lang="en-US" dirty="0"/>
              <a:t>“Silent second” @ 0% interest rate </a:t>
            </a:r>
          </a:p>
          <a:p>
            <a:r>
              <a:rPr lang="en-US" dirty="0"/>
              <a:t>$0 monthly payment </a:t>
            </a:r>
          </a:p>
          <a:p>
            <a:r>
              <a:rPr lang="en-US" dirty="0"/>
              <a:t>Allowable Loan Types:</a:t>
            </a:r>
          </a:p>
          <a:p>
            <a:pPr lvl="1"/>
            <a:r>
              <a:rPr lang="en-US" dirty="0"/>
              <a:t>FHA</a:t>
            </a:r>
          </a:p>
          <a:p>
            <a:pPr lvl="1"/>
            <a:r>
              <a:rPr lang="en-US" dirty="0"/>
              <a:t>Conventional</a:t>
            </a:r>
          </a:p>
          <a:p>
            <a:pPr lvl="1"/>
            <a:r>
              <a:rPr lang="en-US" dirty="0"/>
              <a:t>VA</a:t>
            </a:r>
          </a:p>
        </p:txBody>
      </p:sp>
    </p:spTree>
    <p:extLst>
      <p:ext uri="{BB962C8B-B14F-4D97-AF65-F5344CB8AC3E}">
        <p14:creationId xmlns:p14="http://schemas.microsoft.com/office/powerpoint/2010/main" val="313475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01463F8-3E62-445B-B19A-1AB8BF57D918}"/>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Presentation Overview</a:t>
            </a:r>
          </a:p>
        </p:txBody>
      </p:sp>
      <p:pic>
        <p:nvPicPr>
          <p:cNvPr id="6" name="Picture 5" descr="Logo&#10;&#10;Description automatically generated">
            <a:extLst>
              <a:ext uri="{FF2B5EF4-FFF2-40B4-BE49-F238E27FC236}">
                <a16:creationId xmlns:a16="http://schemas.microsoft.com/office/drawing/2014/main" id="{577EAA0E-64A9-85F2-9276-5B48D77FF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745483"/>
            <a:ext cx="3856774" cy="1455932"/>
          </a:xfrm>
          <a:prstGeom prst="rect">
            <a:avLst/>
          </a:prstGeom>
        </p:spPr>
      </p:pic>
      <p:sp>
        <p:nvSpPr>
          <p:cNvPr id="7" name="Content Placeholder 6">
            <a:extLst>
              <a:ext uri="{FF2B5EF4-FFF2-40B4-BE49-F238E27FC236}">
                <a16:creationId xmlns:a16="http://schemas.microsoft.com/office/drawing/2014/main" id="{C09E212C-8F19-4660-82B6-5313FE4D56C3}"/>
              </a:ext>
            </a:extLst>
          </p:cNvPr>
          <p:cNvSpPr>
            <a:spLocks noGrp="1"/>
          </p:cNvSpPr>
          <p:nvPr>
            <p:ph idx="1"/>
          </p:nvPr>
        </p:nvSpPr>
        <p:spPr>
          <a:xfrm>
            <a:off x="7181725" y="2837329"/>
            <a:ext cx="4512988" cy="3317938"/>
          </a:xfrm>
        </p:spPr>
        <p:txBody>
          <a:bodyPr anchor="t">
            <a:normAutofit/>
          </a:bodyPr>
          <a:lstStyle/>
          <a:p>
            <a:pPr marL="0" indent="0">
              <a:lnSpc>
                <a:spcPct val="90000"/>
              </a:lnSpc>
              <a:buNone/>
            </a:pPr>
            <a:r>
              <a:rPr lang="en-US" sz="1500" dirty="0">
                <a:solidFill>
                  <a:srgbClr val="FFFFFF"/>
                </a:solidFill>
                <a:hlinkClick r:id="rId3"/>
              </a:rPr>
              <a:t>heather.johnson@davenportiowa.com</a:t>
            </a:r>
            <a:r>
              <a:rPr lang="en-US" sz="1500" dirty="0">
                <a:solidFill>
                  <a:srgbClr val="FFFFFF"/>
                </a:solidFill>
              </a:rPr>
              <a:t> </a:t>
            </a:r>
          </a:p>
          <a:p>
            <a:pPr marL="0" indent="0">
              <a:lnSpc>
                <a:spcPct val="90000"/>
              </a:lnSpc>
              <a:buNone/>
            </a:pPr>
            <a:r>
              <a:rPr lang="en-US" sz="1500" dirty="0">
                <a:solidFill>
                  <a:srgbClr val="FFFFFF"/>
                </a:solidFill>
              </a:rPr>
              <a:t>Background/History</a:t>
            </a:r>
          </a:p>
          <a:p>
            <a:pPr marL="0" indent="0">
              <a:lnSpc>
                <a:spcPct val="90000"/>
              </a:lnSpc>
              <a:buNone/>
            </a:pPr>
            <a:r>
              <a:rPr lang="en-US" sz="1500" dirty="0">
                <a:solidFill>
                  <a:srgbClr val="FFFFFF"/>
                </a:solidFill>
              </a:rPr>
              <a:t>Purpose</a:t>
            </a:r>
          </a:p>
          <a:p>
            <a:pPr marL="0" indent="0">
              <a:lnSpc>
                <a:spcPct val="90000"/>
              </a:lnSpc>
              <a:buNone/>
            </a:pPr>
            <a:r>
              <a:rPr lang="en-US" sz="1500" dirty="0">
                <a:solidFill>
                  <a:srgbClr val="FFFFFF"/>
                </a:solidFill>
              </a:rPr>
              <a:t>HUD Regulations for HOME Program</a:t>
            </a:r>
          </a:p>
          <a:p>
            <a:pPr marL="0" indent="0">
              <a:lnSpc>
                <a:spcPct val="90000"/>
              </a:lnSpc>
              <a:buNone/>
            </a:pPr>
            <a:r>
              <a:rPr lang="en-US" sz="1500" dirty="0">
                <a:solidFill>
                  <a:srgbClr val="FFFFFF"/>
                </a:solidFill>
              </a:rPr>
              <a:t>City of Tampa HOME TBRA Overview</a:t>
            </a:r>
          </a:p>
          <a:p>
            <a:pPr marL="0" indent="0">
              <a:lnSpc>
                <a:spcPct val="90000"/>
              </a:lnSpc>
              <a:buNone/>
            </a:pPr>
            <a:r>
              <a:rPr lang="en-US" sz="1500" dirty="0">
                <a:solidFill>
                  <a:srgbClr val="FFFFFF"/>
                </a:solidFill>
              </a:rPr>
              <a:t>Questions/Comments</a:t>
            </a:r>
          </a:p>
          <a:p>
            <a:pPr marL="0" indent="0">
              <a:lnSpc>
                <a:spcPct val="90000"/>
              </a:lnSpc>
              <a:buNone/>
            </a:pPr>
            <a:endParaRPr lang="en-US" sz="1500" dirty="0">
              <a:solidFill>
                <a:srgbClr val="FFFFFF"/>
              </a:solidFill>
            </a:endParaRPr>
          </a:p>
          <a:p>
            <a:pPr marL="0" indent="0">
              <a:lnSpc>
                <a:spcPct val="90000"/>
              </a:lnSpc>
              <a:buNone/>
            </a:pPr>
            <a:endParaRPr lang="en-US" sz="1500" dirty="0">
              <a:solidFill>
                <a:srgbClr val="FFFFFF"/>
              </a:solidFill>
            </a:endParaRPr>
          </a:p>
        </p:txBody>
      </p:sp>
      <p:sp>
        <p:nvSpPr>
          <p:cNvPr id="5" name="Slide Number Placeholder 4">
            <a:extLst>
              <a:ext uri="{FF2B5EF4-FFF2-40B4-BE49-F238E27FC236}">
                <a16:creationId xmlns:a16="http://schemas.microsoft.com/office/drawing/2014/main" id="{6EA797F3-CF9A-43BD-B07F-59D493E082B5}"/>
              </a:ext>
            </a:extLst>
          </p:cNvPr>
          <p:cNvSpPr>
            <a:spLocks noGrp="1"/>
          </p:cNvSpPr>
          <p:nvPr>
            <p:ph type="sldNum" sz="quarter" idx="12"/>
          </p:nvPr>
        </p:nvSpPr>
        <p:spPr>
          <a:xfrm>
            <a:off x="9662553" y="6041362"/>
            <a:ext cx="566186" cy="365125"/>
          </a:xfrm>
        </p:spPr>
        <p:txBody>
          <a:bodyPr>
            <a:normAutofit/>
          </a:bodyPr>
          <a:lstStyle/>
          <a:p>
            <a:pPr>
              <a:spcAft>
                <a:spcPts val="600"/>
              </a:spcAft>
            </a:pPr>
            <a:fld id="{2CF8FB2B-0834-4E69-81CF-5D187DC0C246}"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285677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in a room&#10;&#10;Description automatically generated with medium confidence">
            <a:extLst>
              <a:ext uri="{FF2B5EF4-FFF2-40B4-BE49-F238E27FC236}">
                <a16:creationId xmlns:a16="http://schemas.microsoft.com/office/drawing/2014/main" id="{F8955F6E-8A54-8FCE-9255-E1B5F71387A9}"/>
              </a:ext>
            </a:extLst>
          </p:cNvPr>
          <p:cNvPicPr>
            <a:picLocks noChangeAspect="1"/>
          </p:cNvPicPr>
          <p:nvPr/>
        </p:nvPicPr>
        <p:blipFill rotWithShape="1">
          <a:blip r:embed="rId2">
            <a:extLst>
              <a:ext uri="{28A0092B-C50C-407E-A947-70E740481C1C}">
                <a14:useLocalDpi xmlns:a14="http://schemas.microsoft.com/office/drawing/2010/main" val="0"/>
              </a:ext>
            </a:extLst>
          </a:blip>
          <a:srcRect l="133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a:xfrm>
            <a:off x="677333" y="609600"/>
            <a:ext cx="3851123" cy="1320800"/>
          </a:xfrm>
        </p:spPr>
        <p:txBody>
          <a:bodyPr>
            <a:normAutofit/>
          </a:bodyPr>
          <a:lstStyle/>
          <a:p>
            <a:r>
              <a:rPr lang="en-US" dirty="0"/>
              <a:t>Buyer’s Requirement</a:t>
            </a:r>
            <a:endParaRPr lang="en-US"/>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77334" y="2160589"/>
            <a:ext cx="3851122" cy="3880773"/>
          </a:xfrm>
        </p:spPr>
        <p:txBody>
          <a:bodyPr>
            <a:normAutofit/>
          </a:bodyPr>
          <a:lstStyle/>
          <a:p>
            <a:pPr>
              <a:buFont typeface="Wingdings" panose="05000000000000000000" pitchFamily="2" charset="2"/>
              <a:buChar char="Ø"/>
            </a:pPr>
            <a:r>
              <a:rPr lang="en-US" altLang="en-US"/>
              <a:t>Must be a 1</a:t>
            </a:r>
            <a:r>
              <a:rPr lang="en-US" altLang="en-US" baseline="30000"/>
              <a:t>st</a:t>
            </a:r>
            <a:r>
              <a:rPr lang="en-US" altLang="en-US"/>
              <a:t> time home buyer</a:t>
            </a:r>
          </a:p>
          <a:p>
            <a:pPr>
              <a:buFont typeface="Wingdings" panose="05000000000000000000" pitchFamily="2" charset="2"/>
              <a:buChar char="Ø"/>
            </a:pPr>
            <a:r>
              <a:rPr lang="en-US" altLang="en-US"/>
              <a:t>Must attend Home Buyer Education via an approved HCA</a:t>
            </a:r>
          </a:p>
          <a:p>
            <a:pPr>
              <a:buFont typeface="Wingdings" panose="05000000000000000000" pitchFamily="2" charset="2"/>
              <a:buChar char="Ø"/>
            </a:pPr>
            <a:r>
              <a:rPr lang="en-US" altLang="en-US"/>
              <a:t>Must contribute a minimum of $2K toward the transaction</a:t>
            </a:r>
          </a:p>
          <a:p>
            <a:pPr>
              <a:buFont typeface="Wingdings" panose="05000000000000000000" pitchFamily="2" charset="2"/>
              <a:buChar char="Ø"/>
            </a:pPr>
            <a:r>
              <a:rPr lang="en-US" altLang="en-US"/>
              <a:t>Must have minimum mid-credit score of 600</a:t>
            </a:r>
          </a:p>
          <a:p>
            <a:pPr>
              <a:buFont typeface="Wingdings" panose="05000000000000000000" pitchFamily="2" charset="2"/>
              <a:buChar char="Ø"/>
            </a:pPr>
            <a:r>
              <a:rPr lang="en-US" altLang="en-US"/>
              <a:t>Must obtain reservation number prior to executing a purchase contract</a:t>
            </a:r>
          </a:p>
          <a:p>
            <a:pPr marL="0" indent="0">
              <a:buNone/>
            </a:pP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a:solidFill>
                  <a:srgbClr val="FFFFFF"/>
                </a:solidFill>
              </a:rPr>
              <a:pPr>
                <a:spcAft>
                  <a:spcPts val="600"/>
                </a:spcAft>
              </a:pPr>
              <a:t>20</a:t>
            </a:fld>
            <a:endParaRPr lang="en-US">
              <a:solidFill>
                <a:srgbClr val="FFFFFF"/>
              </a:solidFill>
            </a:endParaRP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573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a:xfrm>
            <a:off x="677334" y="609600"/>
            <a:ext cx="8596668" cy="1320800"/>
          </a:xfrm>
        </p:spPr>
        <p:txBody>
          <a:bodyPr>
            <a:normAutofit/>
          </a:bodyPr>
          <a:lstStyle/>
          <a:p>
            <a:pPr algn="ctr"/>
            <a:r>
              <a:rPr lang="en-US" dirty="0"/>
              <a:t>Reservation Number</a:t>
            </a:r>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77332" y="2160589"/>
            <a:ext cx="4410718" cy="3880773"/>
          </a:xfrm>
        </p:spPr>
        <p:txBody>
          <a:bodyPr>
            <a:normAutofit/>
          </a:bodyPr>
          <a:lstStyle/>
          <a:p>
            <a:pPr>
              <a:buFont typeface="Wingdings" panose="05000000000000000000" pitchFamily="2" charset="2"/>
              <a:buChar char="Ø"/>
            </a:pPr>
            <a:r>
              <a:rPr lang="en-US"/>
              <a:t>Reserves funding for the potential buyer that has been deemed eligible</a:t>
            </a:r>
          </a:p>
          <a:p>
            <a:pPr>
              <a:buFont typeface="Wingdings" panose="05000000000000000000" pitchFamily="2" charset="2"/>
              <a:buChar char="Ø"/>
            </a:pPr>
            <a:r>
              <a:rPr lang="en-US"/>
              <a:t>Valid for 120 calendar days</a:t>
            </a:r>
          </a:p>
          <a:p>
            <a:pPr>
              <a:buFont typeface="Wingdings" panose="05000000000000000000" pitchFamily="2" charset="2"/>
              <a:buChar char="Ø"/>
            </a:pPr>
            <a:r>
              <a:rPr lang="en-US"/>
              <a:t>One 90-day extension can be granted, if buyer is still shopping</a:t>
            </a:r>
          </a:p>
          <a:p>
            <a:pPr lvl="1">
              <a:buFont typeface="Wingdings" panose="05000000000000000000" pitchFamily="2" charset="2"/>
              <a:buChar char="Ø"/>
            </a:pPr>
            <a:r>
              <a:rPr lang="en-US"/>
              <a:t>Extension requests are submitted to the City from the HCA</a:t>
            </a:r>
          </a:p>
          <a:p>
            <a:pPr marL="0" indent="0">
              <a:buNone/>
            </a:pPr>
            <a:endParaRPr lang="en-US" dirty="0"/>
          </a:p>
        </p:txBody>
      </p:sp>
      <p:pic>
        <p:nvPicPr>
          <p:cNvPr id="6" name="Picture 5" descr="A picture containing indoor, table, sitting, food&#10;&#10;Description automatically generated">
            <a:extLst>
              <a:ext uri="{FF2B5EF4-FFF2-40B4-BE49-F238E27FC236}">
                <a16:creationId xmlns:a16="http://schemas.microsoft.com/office/drawing/2014/main" id="{D56B7540-BE0C-24A6-5802-22499C05B2C9}"/>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816"/>
          <a:stretch/>
        </p:blipFill>
        <p:spPr>
          <a:xfrm>
            <a:off x="5939310" y="2159663"/>
            <a:ext cx="2714071" cy="1826549"/>
          </a:xfrm>
          <a:prstGeom prst="rect">
            <a:avLst/>
          </a:prstGeom>
        </p:spPr>
      </p:pic>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21</a:t>
            </a:fld>
            <a:endParaRPr lang="en-US"/>
          </a:p>
        </p:txBody>
      </p:sp>
      <p:pic>
        <p:nvPicPr>
          <p:cNvPr id="3" name="Picture 2">
            <a:extLst>
              <a:ext uri="{FF2B5EF4-FFF2-40B4-BE49-F238E27FC236}">
                <a16:creationId xmlns:a16="http://schemas.microsoft.com/office/drawing/2014/main" id="{64AC5868-D104-0B1B-E500-B5E490FAD159}"/>
              </a:ext>
            </a:extLst>
          </p:cNvPr>
          <p:cNvPicPr>
            <a:picLocks noChangeAspect="1"/>
          </p:cNvPicPr>
          <p:nvPr/>
        </p:nvPicPr>
        <p:blipFill>
          <a:blip r:embed="rId4"/>
          <a:stretch>
            <a:fillRect/>
          </a:stretch>
        </p:blipFill>
        <p:spPr>
          <a:xfrm>
            <a:off x="5840930" y="4214812"/>
            <a:ext cx="2910833" cy="1826549"/>
          </a:xfrm>
          <a:prstGeom prst="rect">
            <a:avLst/>
          </a:prstGeom>
        </p:spPr>
      </p:pic>
    </p:spTree>
    <p:extLst>
      <p:ext uri="{BB962C8B-B14F-4D97-AF65-F5344CB8AC3E}">
        <p14:creationId xmlns:p14="http://schemas.microsoft.com/office/powerpoint/2010/main" val="338187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p:txBody>
          <a:bodyPr/>
          <a:lstStyle/>
          <a:p>
            <a:pPr algn="ctr"/>
            <a:r>
              <a:rPr lang="en-US" dirty="0"/>
              <a:t>DARE PROGRAM</a:t>
            </a:r>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22</a:t>
            </a:fld>
            <a:endParaRPr lang="en-US"/>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77690" y="2077244"/>
            <a:ext cx="8596312" cy="3817274"/>
          </a:xfrm>
        </p:spPr>
        <p:txBody>
          <a:bodyPr>
            <a:normAutofit fontScale="55000" lnSpcReduction="20000"/>
          </a:bodyPr>
          <a:lstStyle/>
          <a:p>
            <a:r>
              <a:rPr lang="en-US" sz="2600" dirty="0"/>
              <a:t>Up to 140% Area Median Income (AMI)</a:t>
            </a:r>
          </a:p>
          <a:p>
            <a:pPr marL="0" indent="0">
              <a:buNone/>
            </a:pPr>
            <a:r>
              <a:rPr lang="en-US" sz="2600" dirty="0"/>
              <a:t>	0 – 50% AMI:   		$40,000.00</a:t>
            </a:r>
          </a:p>
          <a:p>
            <a:pPr marL="0" indent="0">
              <a:buNone/>
            </a:pPr>
            <a:r>
              <a:rPr lang="en-US" sz="2600" dirty="0"/>
              <a:t>	50.01% - 80% AMI:  	$30,000.00</a:t>
            </a:r>
          </a:p>
          <a:p>
            <a:pPr marL="0" indent="0">
              <a:buNone/>
            </a:pPr>
            <a:r>
              <a:rPr lang="en-US" sz="2600" dirty="0"/>
              <a:t>	80.01% - 120% AMI:  	$20,000.00</a:t>
            </a:r>
          </a:p>
          <a:p>
            <a:pPr marL="0" indent="0">
              <a:buNone/>
            </a:pPr>
            <a:r>
              <a:rPr lang="en-US" sz="2600" dirty="0"/>
              <a:t>	120.01% - 140% AMI: 	$15,000.00</a:t>
            </a:r>
          </a:p>
          <a:p>
            <a:pPr marL="457200" lvl="1" indent="0">
              <a:buNone/>
            </a:pPr>
            <a:endParaRPr lang="en-US" sz="2600" dirty="0"/>
          </a:p>
          <a:p>
            <a:r>
              <a:rPr lang="en-US" sz="2600" dirty="0"/>
              <a:t>Max award up to $40K toward purchase of the home of “gap” financing </a:t>
            </a:r>
          </a:p>
          <a:p>
            <a:r>
              <a:rPr lang="en-US" sz="2600" dirty="0"/>
              <a:t>First-come, first eligible basis</a:t>
            </a:r>
          </a:p>
          <a:p>
            <a:r>
              <a:rPr lang="en-US" sz="2600" dirty="0"/>
              <a:t>Loan term:  10 years</a:t>
            </a:r>
          </a:p>
          <a:p>
            <a:r>
              <a:rPr lang="en-US" sz="2600" dirty="0"/>
              <a:t>Provides $15K to $40K</a:t>
            </a:r>
            <a:r>
              <a:rPr lang="en-US" sz="2600" b="1" dirty="0">
                <a:solidFill>
                  <a:srgbClr val="0000FF"/>
                </a:solidFill>
              </a:rPr>
              <a:t>*</a:t>
            </a:r>
            <a:r>
              <a:rPr lang="en-US" sz="2600" dirty="0"/>
              <a:t> of “gap” financing in the form of a 0%, deferred payment, subordinate </a:t>
            </a:r>
            <a:r>
              <a:rPr lang="en-US" dirty="0"/>
              <a:t>mortgage toward down payment and closing costs. </a:t>
            </a:r>
            <a:r>
              <a:rPr lang="en-US" b="1" dirty="0">
                <a:solidFill>
                  <a:srgbClr val="FF0000"/>
                </a:solidFill>
                <a:highlight>
                  <a:srgbClr val="FFFF00"/>
                </a:highlight>
              </a:rPr>
              <a:t>The purchase price cannot exceed the appraised value</a:t>
            </a:r>
            <a:r>
              <a:rPr lang="en-US" dirty="0"/>
              <a:t>. </a:t>
            </a:r>
          </a:p>
          <a:p>
            <a:pPr marL="0" indent="0">
              <a:buNone/>
            </a:pPr>
            <a:endParaRPr lang="en-US" sz="1800" b="1" dirty="0">
              <a:solidFill>
                <a:srgbClr val="0000FF"/>
              </a:solidFill>
            </a:endParaRPr>
          </a:p>
          <a:p>
            <a:pPr marL="0" indent="0">
              <a:buNone/>
            </a:pPr>
            <a:r>
              <a:rPr lang="en-US" sz="1800" b="1" dirty="0">
                <a:solidFill>
                  <a:srgbClr val="0000FF"/>
                </a:solidFill>
              </a:rPr>
              <a:t>*Based on household’s AMI.</a:t>
            </a:r>
            <a:endParaRPr lang="en-US" sz="1400" b="1" dirty="0">
              <a:solidFill>
                <a:srgbClr val="0000FF"/>
              </a:solidFill>
            </a:endParaRPr>
          </a:p>
          <a:p>
            <a:pPr marL="0" indent="0">
              <a:buNone/>
            </a:pPr>
            <a:endParaRPr lang="en-US" dirty="0"/>
          </a:p>
        </p:txBody>
      </p:sp>
    </p:spTree>
    <p:extLst>
      <p:ext uri="{BB962C8B-B14F-4D97-AF65-F5344CB8AC3E}">
        <p14:creationId xmlns:p14="http://schemas.microsoft.com/office/powerpoint/2010/main" val="238478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p:txBody>
          <a:bodyPr/>
          <a:lstStyle/>
          <a:p>
            <a:pPr algn="ctr"/>
            <a:r>
              <a:rPr lang="en-US" dirty="0"/>
              <a:t>Applicant/Property Requirements</a:t>
            </a:r>
          </a:p>
        </p:txBody>
      </p:sp>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p:txBody>
          <a:bodyPr/>
          <a:lstStyle/>
          <a:p>
            <a:fld id="{2CF8FB2B-0834-4E69-81CF-5D187DC0C246}" type="slidenum">
              <a:rPr lang="en-US" smtClean="0"/>
              <a:t>23</a:t>
            </a:fld>
            <a:endParaRPr lang="en-US"/>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77690" y="2077244"/>
            <a:ext cx="8596312" cy="3817274"/>
          </a:xfrm>
        </p:spPr>
        <p:txBody>
          <a:bodyPr>
            <a:normAutofit fontScale="85000" lnSpcReduction="20000"/>
          </a:bodyPr>
          <a:lstStyle/>
          <a:p>
            <a:r>
              <a:rPr lang="en-US" sz="2800" dirty="0"/>
              <a:t>Buyer must be a 1</a:t>
            </a:r>
            <a:r>
              <a:rPr lang="en-US" sz="2800" baseline="30000" dirty="0"/>
              <a:t>st</a:t>
            </a:r>
            <a:r>
              <a:rPr lang="en-US" sz="2800" dirty="0"/>
              <a:t>-time homebuyer</a:t>
            </a:r>
          </a:p>
          <a:p>
            <a:r>
              <a:rPr lang="en-US" sz="2800" dirty="0"/>
              <a:t>Eligible properties</a:t>
            </a:r>
          </a:p>
          <a:p>
            <a:pPr lvl="1"/>
            <a:r>
              <a:rPr lang="en-US" dirty="0"/>
              <a:t>Existing and new construction</a:t>
            </a:r>
          </a:p>
          <a:p>
            <a:pPr lvl="1"/>
            <a:r>
              <a:rPr lang="en-US" sz="2400" dirty="0"/>
              <a:t>1-4 family units, single-family detached, townhomes, and condos</a:t>
            </a:r>
          </a:p>
          <a:p>
            <a:pPr lvl="1"/>
            <a:r>
              <a:rPr lang="en-US" dirty="0"/>
              <a:t>No mobile homes; no manufactured homes</a:t>
            </a:r>
            <a:endParaRPr lang="en-US" sz="2400" dirty="0"/>
          </a:p>
          <a:p>
            <a:r>
              <a:rPr lang="en-US" sz="2800" dirty="0"/>
              <a:t>Maximum sales price - $300,000</a:t>
            </a:r>
          </a:p>
          <a:p>
            <a:r>
              <a:rPr lang="en-US" sz="2800" dirty="0"/>
              <a:t>Property must be located in the limits of the City of Tampa</a:t>
            </a:r>
          </a:p>
          <a:p>
            <a:pPr lvl="1"/>
            <a:r>
              <a:rPr lang="en-US" sz="2400" dirty="0"/>
              <a:t>Tax district – “TA Tampa” as listed by the Hillsborough County Property Appraiser</a:t>
            </a:r>
            <a:endParaRPr lang="en-US" sz="2800" dirty="0"/>
          </a:p>
          <a:p>
            <a:pPr marL="0" indent="0">
              <a:buNone/>
            </a:pPr>
            <a:endParaRPr lang="en-US" dirty="0"/>
          </a:p>
        </p:txBody>
      </p:sp>
    </p:spTree>
    <p:extLst>
      <p:ext uri="{BB962C8B-B14F-4D97-AF65-F5344CB8AC3E}">
        <p14:creationId xmlns:p14="http://schemas.microsoft.com/office/powerpoint/2010/main" val="402585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961-9175-0934-408C-46839EB74FE1}"/>
              </a:ext>
            </a:extLst>
          </p:cNvPr>
          <p:cNvSpPr>
            <a:spLocks noGrp="1"/>
          </p:cNvSpPr>
          <p:nvPr>
            <p:ph type="title"/>
          </p:nvPr>
        </p:nvSpPr>
        <p:spPr>
          <a:xfrm>
            <a:off x="676746" y="609600"/>
            <a:ext cx="3729076" cy="1320800"/>
          </a:xfrm>
        </p:spPr>
        <p:txBody>
          <a:bodyPr anchor="ctr">
            <a:normAutofit/>
          </a:bodyPr>
          <a:lstStyle/>
          <a:p>
            <a:r>
              <a:rPr lang="en-US" dirty="0"/>
              <a:t>Underwriting</a:t>
            </a:r>
            <a:endParaRPr lang="en-US"/>
          </a:p>
        </p:txBody>
      </p:sp>
      <p:sp>
        <p:nvSpPr>
          <p:cNvPr id="5" name="Content Placeholder 5">
            <a:extLst>
              <a:ext uri="{FF2B5EF4-FFF2-40B4-BE49-F238E27FC236}">
                <a16:creationId xmlns:a16="http://schemas.microsoft.com/office/drawing/2014/main" id="{133716B2-97B6-917B-6AC6-63C5F4BD3129}"/>
              </a:ext>
            </a:extLst>
          </p:cNvPr>
          <p:cNvSpPr>
            <a:spLocks noGrp="1"/>
          </p:cNvSpPr>
          <p:nvPr>
            <p:ph idx="1"/>
          </p:nvPr>
        </p:nvSpPr>
        <p:spPr>
          <a:xfrm>
            <a:off x="685167" y="2160589"/>
            <a:ext cx="3720916" cy="3560733"/>
          </a:xfrm>
        </p:spPr>
        <p:txBody>
          <a:bodyPr>
            <a:normAutofit/>
          </a:bodyPr>
          <a:lstStyle/>
          <a:p>
            <a:pPr>
              <a:defRPr/>
            </a:pPr>
            <a:r>
              <a:rPr lang="en-US"/>
              <a:t>A two-phase process</a:t>
            </a:r>
          </a:p>
          <a:p>
            <a:pPr lvl="1">
              <a:defRPr/>
            </a:pPr>
            <a:r>
              <a:rPr lang="en-US"/>
              <a:t>1</a:t>
            </a:r>
            <a:r>
              <a:rPr lang="en-US" baseline="30000"/>
              <a:t>st</a:t>
            </a:r>
            <a:r>
              <a:rPr lang="en-US"/>
              <a:t> phase begins at the issuance of the reservation number</a:t>
            </a:r>
          </a:p>
          <a:p>
            <a:pPr lvl="1">
              <a:defRPr/>
            </a:pPr>
            <a:r>
              <a:rPr lang="en-US"/>
              <a:t>2</a:t>
            </a:r>
            <a:r>
              <a:rPr lang="en-US" baseline="30000"/>
              <a:t>nd</a:t>
            </a:r>
            <a:r>
              <a:rPr lang="en-US"/>
              <a:t> phase begins when the buyer goes under contract and the lender documents are received</a:t>
            </a:r>
          </a:p>
          <a:p>
            <a:pPr marL="0" indent="0">
              <a:buNone/>
            </a:pPr>
            <a:endParaRPr lang="en-US" dirty="0"/>
          </a:p>
        </p:txBody>
      </p:sp>
      <p:pic>
        <p:nvPicPr>
          <p:cNvPr id="7" name="Picture 2">
            <a:extLst>
              <a:ext uri="{FF2B5EF4-FFF2-40B4-BE49-F238E27FC236}">
                <a16:creationId xmlns:a16="http://schemas.microsoft.com/office/drawing/2014/main" id="{8B7330C8-0603-B189-72D0-30DD2890F2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2100842"/>
            <a:ext cx="4602747" cy="2151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5A9DED9-D793-4B39-DBFB-8C0F89956D3B}"/>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24</a:t>
            </a:fld>
            <a:endParaRPr lang="en-US"/>
          </a:p>
        </p:txBody>
      </p:sp>
    </p:spTree>
    <p:extLst>
      <p:ext uri="{BB962C8B-B14F-4D97-AF65-F5344CB8AC3E}">
        <p14:creationId xmlns:p14="http://schemas.microsoft.com/office/powerpoint/2010/main" val="2403171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D338-3A62-EA8E-5544-1FADB40E94E1}"/>
              </a:ext>
            </a:extLst>
          </p:cNvPr>
          <p:cNvSpPr>
            <a:spLocks noGrp="1"/>
          </p:cNvSpPr>
          <p:nvPr>
            <p:ph type="title"/>
          </p:nvPr>
        </p:nvSpPr>
        <p:spPr/>
        <p:txBody>
          <a:bodyPr/>
          <a:lstStyle/>
          <a:p>
            <a:pPr algn="ctr"/>
            <a:r>
              <a:rPr lang="en-US" dirty="0"/>
              <a:t>Program Overview</a:t>
            </a:r>
          </a:p>
        </p:txBody>
      </p:sp>
      <p:sp>
        <p:nvSpPr>
          <p:cNvPr id="4" name="Slide Number Placeholder 3">
            <a:extLst>
              <a:ext uri="{FF2B5EF4-FFF2-40B4-BE49-F238E27FC236}">
                <a16:creationId xmlns:a16="http://schemas.microsoft.com/office/drawing/2014/main" id="{6E3CCF6E-7788-2773-5CBC-C87CB19DB655}"/>
              </a:ext>
            </a:extLst>
          </p:cNvPr>
          <p:cNvSpPr>
            <a:spLocks noGrp="1"/>
          </p:cNvSpPr>
          <p:nvPr>
            <p:ph type="sldNum" sz="quarter" idx="12"/>
          </p:nvPr>
        </p:nvSpPr>
        <p:spPr/>
        <p:txBody>
          <a:bodyPr/>
          <a:lstStyle/>
          <a:p>
            <a:fld id="{2CF8FB2B-0834-4E69-81CF-5D187DC0C246}" type="slidenum">
              <a:rPr lang="en-US" smtClean="0"/>
              <a:t>25</a:t>
            </a:fld>
            <a:endParaRPr lang="en-US"/>
          </a:p>
        </p:txBody>
      </p:sp>
      <p:graphicFrame>
        <p:nvGraphicFramePr>
          <p:cNvPr id="5" name="Table 4">
            <a:extLst>
              <a:ext uri="{FF2B5EF4-FFF2-40B4-BE49-F238E27FC236}">
                <a16:creationId xmlns:a16="http://schemas.microsoft.com/office/drawing/2014/main" id="{4850EB33-BB5F-8BEC-4696-DAC79C786BC2}"/>
              </a:ext>
            </a:extLst>
          </p:cNvPr>
          <p:cNvGraphicFramePr>
            <a:graphicFrameLocks noGrp="1"/>
          </p:cNvGraphicFramePr>
          <p:nvPr>
            <p:extLst>
              <p:ext uri="{D42A27DB-BD31-4B8C-83A1-F6EECF244321}">
                <p14:modId xmlns:p14="http://schemas.microsoft.com/office/powerpoint/2010/main" val="1069535925"/>
              </p:ext>
            </p:extLst>
          </p:nvPr>
        </p:nvGraphicFramePr>
        <p:xfrm>
          <a:off x="2008381" y="1471820"/>
          <a:ext cx="6582282" cy="5181057"/>
        </p:xfrm>
        <a:graphic>
          <a:graphicData uri="http://schemas.openxmlformats.org/drawingml/2006/table">
            <a:tbl>
              <a:tblPr/>
              <a:tblGrid>
                <a:gridCol w="4594456">
                  <a:extLst>
                    <a:ext uri="{9D8B030D-6E8A-4147-A177-3AD203B41FA5}">
                      <a16:colId xmlns:a16="http://schemas.microsoft.com/office/drawing/2014/main" val="2079726362"/>
                    </a:ext>
                  </a:extLst>
                </a:gridCol>
                <a:gridCol w="1987826">
                  <a:extLst>
                    <a:ext uri="{9D8B030D-6E8A-4147-A177-3AD203B41FA5}">
                      <a16:colId xmlns:a16="http://schemas.microsoft.com/office/drawing/2014/main" val="2015000189"/>
                    </a:ext>
                  </a:extLst>
                </a:gridCol>
              </a:tblGrid>
              <a:tr h="46372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spcBef>
                          <a:spcPts val="0"/>
                        </a:spcBef>
                        <a:spcAft>
                          <a:spcPts val="0"/>
                        </a:spcAft>
                      </a:pPr>
                      <a:endParaRPr lang="en-US" sz="2600" b="0" i="0" u="none" strike="noStrike" dirty="0">
                        <a:effectLst/>
                        <a:latin typeface="Arial" panose="020B0604020202020204" pitchFamily="34" charset="0"/>
                      </a:endParaRPr>
                    </a:p>
                  </a:txBody>
                  <a:tcPr marL="13567" marR="13567" marT="13567" marB="0" anchor="b">
                    <a:lnL>
                      <a:noFill/>
                    </a:lnL>
                    <a:lnR w="12700" cap="flat" cmpd="sng" algn="ctr">
                      <a:solidFill>
                        <a:srgbClr val="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1" i="0" u="none" strike="noStrike" dirty="0">
                          <a:solidFill>
                            <a:srgbClr val="000000"/>
                          </a:solidFill>
                          <a:effectLst/>
                          <a:latin typeface="Arial" panose="020B0604020202020204" pitchFamily="34" charset="0"/>
                        </a:rPr>
                        <a:t>DARE</a:t>
                      </a:r>
                      <a:endParaRPr lang="en-US" sz="2600" b="0" i="0" u="none" strike="noStrike" dirty="0">
                        <a:effectLst/>
                        <a:latin typeface="Arial" panose="020B0604020202020204" pitchFamily="34" charset="0"/>
                      </a:endParaRPr>
                    </a:p>
                  </a:txBody>
                  <a:tcPr marL="13567" marR="13567" marT="13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057044987"/>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Maximum Amount of Assistance</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40,000 </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338777993"/>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AMI Limits</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Up to 140%</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617253619"/>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Deferred Payment Loan/Grant</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DPL</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2396145849"/>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Boundaries</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City Limits</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4234830821"/>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Minimum Buyer Contribution</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2,000</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171329850"/>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Forgivable/Repayment Period</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10-15 years</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700447660"/>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Stand-alone Option</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Yes</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219390183"/>
                  </a:ext>
                </a:extLst>
              </a:tr>
              <a:tr h="72987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Loan Types Allowed</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spcBef>
                          <a:spcPts val="0"/>
                        </a:spcBef>
                        <a:spcAft>
                          <a:spcPts val="0"/>
                        </a:spcAft>
                      </a:pPr>
                      <a:r>
                        <a:rPr lang="en-US" sz="2000" b="0" i="0" u="none" strike="noStrike" dirty="0">
                          <a:solidFill>
                            <a:srgbClr val="000000"/>
                          </a:solidFill>
                          <a:effectLst/>
                          <a:latin typeface="Arial" panose="020B0604020202020204" pitchFamily="34" charset="0"/>
                        </a:rPr>
                        <a:t>Conventional, FHA, VA</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568126081"/>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Homebuyer Education Required</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spcBef>
                          <a:spcPts val="0"/>
                        </a:spcBef>
                        <a:spcAft>
                          <a:spcPts val="0"/>
                        </a:spcAft>
                      </a:pPr>
                      <a:r>
                        <a:rPr lang="en-US" sz="2000" b="0" i="0" u="none" strike="noStrike" dirty="0">
                          <a:solidFill>
                            <a:srgbClr val="000000"/>
                          </a:solidFill>
                          <a:effectLst/>
                          <a:latin typeface="Arial" panose="020B0604020202020204" pitchFamily="34" charset="0"/>
                        </a:rPr>
                        <a:t>Yes</a:t>
                      </a:r>
                      <a:endParaRPr lang="en-US" sz="2600" b="0" i="0" u="none" strike="noStrike" dirty="0">
                        <a:effectLst/>
                        <a:latin typeface="Arial" panose="020B0604020202020204" pitchFamily="34" charset="0"/>
                      </a:endParaRPr>
                    </a:p>
                  </a:txBody>
                  <a:tcPr marL="13567" marR="13567" marT="1356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695889687"/>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spcBef>
                          <a:spcPts val="0"/>
                        </a:spcBef>
                        <a:spcAft>
                          <a:spcPts val="0"/>
                        </a:spcAft>
                      </a:pPr>
                      <a:r>
                        <a:rPr lang="en-US" sz="2000" b="0" i="0" u="none" strike="noStrike" dirty="0">
                          <a:solidFill>
                            <a:srgbClr val="000000"/>
                          </a:solidFill>
                          <a:effectLst/>
                          <a:latin typeface="Arial" panose="020B0604020202020204" pitchFamily="34" charset="0"/>
                        </a:rPr>
                        <a:t>Post-purchase Education Required</a:t>
                      </a:r>
                      <a:endParaRPr lang="en-US" sz="2600" b="0" i="0" u="none" strike="noStrike" dirty="0">
                        <a:effectLst/>
                        <a:latin typeface="Arial" panose="020B0604020202020204" pitchFamily="34" charset="0"/>
                      </a:endParaRPr>
                    </a:p>
                  </a:txBody>
                  <a:tcPr marL="13567" marR="13567" marT="135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spcBef>
                          <a:spcPts val="0"/>
                        </a:spcBef>
                        <a:spcAft>
                          <a:spcPts val="0"/>
                        </a:spcAft>
                      </a:pPr>
                      <a:r>
                        <a:rPr lang="en-US" sz="2000" b="0" i="0" u="none" strike="noStrike" dirty="0">
                          <a:solidFill>
                            <a:srgbClr val="000000"/>
                          </a:solidFill>
                          <a:effectLst/>
                          <a:latin typeface="Arial" panose="020B0604020202020204" pitchFamily="34" charset="0"/>
                        </a:rPr>
                        <a:t>Yes</a:t>
                      </a:r>
                      <a:endParaRPr lang="en-US" sz="2600" b="0" i="0" u="none" strike="noStrike" dirty="0">
                        <a:effectLst/>
                        <a:latin typeface="Arial" panose="020B0604020202020204" pitchFamily="34" charset="0"/>
                      </a:endParaRPr>
                    </a:p>
                  </a:txBody>
                  <a:tcPr marL="13567" marR="13567" marT="1356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918762904"/>
                  </a:ext>
                </a:extLst>
              </a:tr>
              <a:tr h="3987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spcBef>
                          <a:spcPts val="0"/>
                        </a:spcBef>
                        <a:spcAft>
                          <a:spcPts val="0"/>
                        </a:spcAft>
                      </a:pPr>
                      <a:r>
                        <a:rPr lang="en-US" sz="2000" b="0" i="0" u="none" strike="noStrike" dirty="0">
                          <a:solidFill>
                            <a:srgbClr val="000000"/>
                          </a:solidFill>
                          <a:effectLst/>
                          <a:latin typeface="Arial" panose="020B0604020202020204" pitchFamily="34" charset="0"/>
                        </a:rPr>
                        <a:t>Allowed with other programs</a:t>
                      </a:r>
                      <a:endParaRPr lang="en-US" sz="2600" b="0" i="0" u="none" strike="noStrike" dirty="0">
                        <a:effectLst/>
                        <a:latin typeface="Arial" panose="020B0604020202020204" pitchFamily="34" charset="0"/>
                      </a:endParaRPr>
                    </a:p>
                  </a:txBody>
                  <a:tcPr marL="13567" marR="13567" marT="1356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spcBef>
                          <a:spcPts val="0"/>
                        </a:spcBef>
                        <a:spcAft>
                          <a:spcPts val="0"/>
                        </a:spcAft>
                      </a:pPr>
                      <a:r>
                        <a:rPr lang="en-US" sz="2000" b="0" i="0" u="none" strike="noStrike" dirty="0">
                          <a:solidFill>
                            <a:srgbClr val="000000"/>
                          </a:solidFill>
                          <a:effectLst/>
                          <a:latin typeface="Arial" panose="020B0604020202020204" pitchFamily="34" charset="0"/>
                        </a:rPr>
                        <a:t>Yes</a:t>
                      </a:r>
                      <a:endParaRPr lang="en-US" sz="2600" b="0" i="0" u="none" strike="noStrike" dirty="0">
                        <a:effectLst/>
                        <a:latin typeface="Arial" panose="020B0604020202020204" pitchFamily="34" charset="0"/>
                      </a:endParaRPr>
                    </a:p>
                  </a:txBody>
                  <a:tcPr marL="13567" marR="13567" marT="1356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3090939194"/>
                  </a:ext>
                </a:extLst>
              </a:tr>
            </a:tbl>
          </a:graphicData>
        </a:graphic>
      </p:graphicFrame>
    </p:spTree>
    <p:extLst>
      <p:ext uri="{BB962C8B-B14F-4D97-AF65-F5344CB8AC3E}">
        <p14:creationId xmlns:p14="http://schemas.microsoft.com/office/powerpoint/2010/main" val="251696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4EF2-708F-74E4-4B6B-6E5F0E7C7112}"/>
              </a:ext>
            </a:extLst>
          </p:cNvPr>
          <p:cNvSpPr>
            <a:spLocks noGrp="1"/>
          </p:cNvSpPr>
          <p:nvPr>
            <p:ph type="title"/>
          </p:nvPr>
        </p:nvSpPr>
        <p:spPr/>
        <p:txBody>
          <a:bodyPr/>
          <a:lstStyle/>
          <a:p>
            <a:pPr algn="ctr"/>
            <a:r>
              <a:rPr lang="en-US" dirty="0"/>
              <a:t>Qualification Process	</a:t>
            </a:r>
          </a:p>
        </p:txBody>
      </p:sp>
      <p:sp>
        <p:nvSpPr>
          <p:cNvPr id="4" name="Slide Number Placeholder 3">
            <a:extLst>
              <a:ext uri="{FF2B5EF4-FFF2-40B4-BE49-F238E27FC236}">
                <a16:creationId xmlns:a16="http://schemas.microsoft.com/office/drawing/2014/main" id="{DDE054DE-2770-5D03-7175-7716BA8A1E00}"/>
              </a:ext>
            </a:extLst>
          </p:cNvPr>
          <p:cNvSpPr>
            <a:spLocks noGrp="1"/>
          </p:cNvSpPr>
          <p:nvPr>
            <p:ph type="sldNum" sz="quarter" idx="12"/>
          </p:nvPr>
        </p:nvSpPr>
        <p:spPr/>
        <p:txBody>
          <a:bodyPr/>
          <a:lstStyle/>
          <a:p>
            <a:fld id="{2CF8FB2B-0834-4E69-81CF-5D187DC0C246}" type="slidenum">
              <a:rPr lang="en-US" smtClean="0"/>
              <a:t>26</a:t>
            </a:fld>
            <a:endParaRPr lang="en-US"/>
          </a:p>
        </p:txBody>
      </p:sp>
      <p:graphicFrame>
        <p:nvGraphicFramePr>
          <p:cNvPr id="5" name="Content Placeholder 4">
            <a:extLst>
              <a:ext uri="{FF2B5EF4-FFF2-40B4-BE49-F238E27FC236}">
                <a16:creationId xmlns:a16="http://schemas.microsoft.com/office/drawing/2014/main" id="{D1C3BEA7-ECCD-AC9D-EAE3-8DDF0210CDF7}"/>
              </a:ext>
            </a:extLst>
          </p:cNvPr>
          <p:cNvGraphicFramePr>
            <a:graphicFrameLocks noGrp="1"/>
          </p:cNvGraphicFramePr>
          <p:nvPr>
            <p:ph idx="1"/>
            <p:extLst>
              <p:ext uri="{D42A27DB-BD31-4B8C-83A1-F6EECF244321}">
                <p14:modId xmlns:p14="http://schemas.microsoft.com/office/powerpoint/2010/main" val="1876444839"/>
              </p:ext>
            </p:extLst>
          </p:nvPr>
        </p:nvGraphicFramePr>
        <p:xfrm>
          <a:off x="677334" y="1775877"/>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6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5EC-B206-83AA-1FDD-AF8889479978}"/>
              </a:ext>
            </a:extLst>
          </p:cNvPr>
          <p:cNvSpPr>
            <a:spLocks noGrp="1"/>
          </p:cNvSpPr>
          <p:nvPr>
            <p:ph type="title"/>
          </p:nvPr>
        </p:nvSpPr>
        <p:spPr/>
        <p:txBody>
          <a:bodyPr/>
          <a:lstStyle/>
          <a:p>
            <a:pPr algn="ctr"/>
            <a:r>
              <a:rPr lang="en-US" dirty="0"/>
              <a:t>Happy Homeowner </a:t>
            </a:r>
          </a:p>
        </p:txBody>
      </p:sp>
      <p:sp>
        <p:nvSpPr>
          <p:cNvPr id="4" name="Slide Number Placeholder 3">
            <a:extLst>
              <a:ext uri="{FF2B5EF4-FFF2-40B4-BE49-F238E27FC236}">
                <a16:creationId xmlns:a16="http://schemas.microsoft.com/office/drawing/2014/main" id="{53122E47-B68C-4989-79DE-C3C8A23E79BF}"/>
              </a:ext>
            </a:extLst>
          </p:cNvPr>
          <p:cNvSpPr>
            <a:spLocks noGrp="1"/>
          </p:cNvSpPr>
          <p:nvPr>
            <p:ph type="sldNum" sz="quarter" idx="12"/>
          </p:nvPr>
        </p:nvSpPr>
        <p:spPr/>
        <p:txBody>
          <a:bodyPr/>
          <a:lstStyle/>
          <a:p>
            <a:fld id="{2CF8FB2B-0834-4E69-81CF-5D187DC0C246}" type="slidenum">
              <a:rPr lang="en-US" smtClean="0"/>
              <a:t>27</a:t>
            </a:fld>
            <a:endParaRPr lang="en-US"/>
          </a:p>
        </p:txBody>
      </p:sp>
      <p:pic>
        <p:nvPicPr>
          <p:cNvPr id="5" name="Content Placeholder 6" descr="A picture containing text, picture frame&#10;&#10;Description automatically generated">
            <a:extLst>
              <a:ext uri="{FF2B5EF4-FFF2-40B4-BE49-F238E27FC236}">
                <a16:creationId xmlns:a16="http://schemas.microsoft.com/office/drawing/2014/main" id="{68BA5BA8-AAF5-C07C-197F-F059476457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3194" y="1555686"/>
            <a:ext cx="6515100" cy="4351338"/>
          </a:xfrm>
          <a:prstGeom prst="rect">
            <a:avLst/>
          </a:prstGeom>
        </p:spPr>
      </p:pic>
      <p:sp>
        <p:nvSpPr>
          <p:cNvPr id="6" name="TextBox 5">
            <a:extLst>
              <a:ext uri="{FF2B5EF4-FFF2-40B4-BE49-F238E27FC236}">
                <a16:creationId xmlns:a16="http://schemas.microsoft.com/office/drawing/2014/main" id="{F9015182-2A4B-210A-ACA4-A78A660C24F5}"/>
              </a:ext>
            </a:extLst>
          </p:cNvPr>
          <p:cNvSpPr txBox="1"/>
          <p:nvPr/>
        </p:nvSpPr>
        <p:spPr>
          <a:xfrm>
            <a:off x="2671763" y="6176963"/>
            <a:ext cx="6515100" cy="230832"/>
          </a:xfrm>
          <a:prstGeom prst="rect">
            <a:avLst/>
          </a:prstGeom>
          <a:noFill/>
        </p:spPr>
        <p:txBody>
          <a:bodyPr wrap="square" rtlCol="0">
            <a:spAutoFit/>
          </a:bodyPr>
          <a:lstStyle/>
          <a:p>
            <a:r>
              <a:rPr lang="en-US" sz="900">
                <a:hlinkClick r:id="rId3" tooltip="http://mysterious-kaddu.blogspot.com/2008/10/home-sweet-home.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28855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59D2-B137-3A9B-F227-E9747980EE44}"/>
              </a:ext>
            </a:extLst>
          </p:cNvPr>
          <p:cNvSpPr>
            <a:spLocks noGrp="1"/>
          </p:cNvSpPr>
          <p:nvPr>
            <p:ph type="title"/>
          </p:nvPr>
        </p:nvSpPr>
        <p:spPr/>
        <p:txBody>
          <a:bodyPr/>
          <a:lstStyle/>
          <a:p>
            <a:pPr algn="ctr"/>
            <a:r>
              <a:rPr lang="en-US" dirty="0"/>
              <a:t>Point of Contact</a:t>
            </a:r>
          </a:p>
        </p:txBody>
      </p:sp>
      <p:sp>
        <p:nvSpPr>
          <p:cNvPr id="3" name="Content Placeholder 2">
            <a:extLst>
              <a:ext uri="{FF2B5EF4-FFF2-40B4-BE49-F238E27FC236}">
                <a16:creationId xmlns:a16="http://schemas.microsoft.com/office/drawing/2014/main" id="{4B67AF5B-9AFE-C1C4-512B-1941902637B2}"/>
              </a:ext>
            </a:extLst>
          </p:cNvPr>
          <p:cNvSpPr>
            <a:spLocks noGrp="1"/>
          </p:cNvSpPr>
          <p:nvPr>
            <p:ph idx="1"/>
          </p:nvPr>
        </p:nvSpPr>
        <p:spPr>
          <a:xfrm>
            <a:off x="677334" y="2160589"/>
            <a:ext cx="8596668" cy="1268411"/>
          </a:xfrm>
        </p:spPr>
        <p:txBody>
          <a:bodyPr/>
          <a:lstStyle/>
          <a:p>
            <a:r>
              <a:rPr lang="en-US" sz="2000" dirty="0"/>
              <a:t>Kayon Henderson</a:t>
            </a:r>
          </a:p>
          <a:p>
            <a:r>
              <a:rPr lang="en-US" sz="2000" dirty="0"/>
              <a:t>Kayon.Henderson@tampagov.net</a:t>
            </a:r>
          </a:p>
          <a:p>
            <a:r>
              <a:rPr lang="en-US" sz="2000" dirty="0"/>
              <a:t>813-274-7999</a:t>
            </a:r>
          </a:p>
          <a:p>
            <a:endParaRPr lang="en-US" dirty="0"/>
          </a:p>
        </p:txBody>
      </p:sp>
      <p:sp>
        <p:nvSpPr>
          <p:cNvPr id="4" name="Slide Number Placeholder 3">
            <a:extLst>
              <a:ext uri="{FF2B5EF4-FFF2-40B4-BE49-F238E27FC236}">
                <a16:creationId xmlns:a16="http://schemas.microsoft.com/office/drawing/2014/main" id="{E731F098-1A62-4CEA-5F67-857F153BBB05}"/>
              </a:ext>
            </a:extLst>
          </p:cNvPr>
          <p:cNvSpPr>
            <a:spLocks noGrp="1"/>
          </p:cNvSpPr>
          <p:nvPr>
            <p:ph type="sldNum" sz="quarter" idx="12"/>
          </p:nvPr>
        </p:nvSpPr>
        <p:spPr/>
        <p:txBody>
          <a:bodyPr/>
          <a:lstStyle/>
          <a:p>
            <a:fld id="{2CF8FB2B-0834-4E69-81CF-5D187DC0C246}" type="slidenum">
              <a:rPr lang="en-US" smtClean="0"/>
              <a:t>28</a:t>
            </a:fld>
            <a:endParaRPr lang="en-US"/>
          </a:p>
        </p:txBody>
      </p:sp>
    </p:spTree>
    <p:extLst>
      <p:ext uri="{BB962C8B-B14F-4D97-AF65-F5344CB8AC3E}">
        <p14:creationId xmlns:p14="http://schemas.microsoft.com/office/powerpoint/2010/main" val="391889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AF2C-BC8C-2927-47B8-54AB85B98547}"/>
              </a:ext>
            </a:extLst>
          </p:cNvPr>
          <p:cNvSpPr>
            <a:spLocks noGrp="1"/>
          </p:cNvSpPr>
          <p:nvPr>
            <p:ph type="ctrTitle"/>
          </p:nvPr>
        </p:nvSpPr>
        <p:spPr/>
        <p:txBody>
          <a:bodyPr/>
          <a:lstStyle/>
          <a:p>
            <a:pPr algn="ctr"/>
            <a:r>
              <a:rPr lang="en-US" dirty="0"/>
              <a:t>Comments/Questions?</a:t>
            </a:r>
          </a:p>
        </p:txBody>
      </p:sp>
      <p:sp>
        <p:nvSpPr>
          <p:cNvPr id="3" name="Subtitle 2">
            <a:extLst>
              <a:ext uri="{FF2B5EF4-FFF2-40B4-BE49-F238E27FC236}">
                <a16:creationId xmlns:a16="http://schemas.microsoft.com/office/drawing/2014/main" id="{D17803BF-E30C-BA5A-09D7-31FDA6FB47EE}"/>
              </a:ext>
            </a:extLst>
          </p:cNvPr>
          <p:cNvSpPr>
            <a:spLocks noGrp="1"/>
          </p:cNvSpPr>
          <p:nvPr>
            <p:ph type="subTitle"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5C022C4-6C85-9736-DC80-046524D2BB4C}"/>
              </a:ext>
            </a:extLst>
          </p:cNvPr>
          <p:cNvSpPr>
            <a:spLocks noGrp="1"/>
          </p:cNvSpPr>
          <p:nvPr>
            <p:ph type="sldNum" sz="quarter" idx="12"/>
          </p:nvPr>
        </p:nvSpPr>
        <p:spPr/>
        <p:txBody>
          <a:bodyPr/>
          <a:lstStyle/>
          <a:p>
            <a:fld id="{2CF8FB2B-0834-4E69-81CF-5D187DC0C246}" type="slidenum">
              <a:rPr lang="en-US" smtClean="0"/>
              <a:t>29</a:t>
            </a:fld>
            <a:endParaRPr lang="en-US"/>
          </a:p>
        </p:txBody>
      </p:sp>
    </p:spTree>
    <p:extLst>
      <p:ext uri="{BB962C8B-B14F-4D97-AF65-F5344CB8AC3E}">
        <p14:creationId xmlns:p14="http://schemas.microsoft.com/office/powerpoint/2010/main" val="42007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6E8D-FB23-EC8D-BF11-BB6FE031F7DE}"/>
              </a:ext>
            </a:extLst>
          </p:cNvPr>
          <p:cNvSpPr>
            <a:spLocks noGrp="1"/>
          </p:cNvSpPr>
          <p:nvPr>
            <p:ph type="title"/>
          </p:nvPr>
        </p:nvSpPr>
        <p:spPr/>
        <p:txBody>
          <a:bodyPr/>
          <a:lstStyle/>
          <a:p>
            <a:pPr algn="ctr"/>
            <a:r>
              <a:rPr lang="en-US" dirty="0"/>
              <a:t>Background/History</a:t>
            </a:r>
          </a:p>
        </p:txBody>
      </p:sp>
      <p:sp>
        <p:nvSpPr>
          <p:cNvPr id="3" name="Content Placeholder 2">
            <a:extLst>
              <a:ext uri="{FF2B5EF4-FFF2-40B4-BE49-F238E27FC236}">
                <a16:creationId xmlns:a16="http://schemas.microsoft.com/office/drawing/2014/main" id="{8A79BDD3-7C04-F9A3-92E2-69B219DFE2FA}"/>
              </a:ext>
            </a:extLst>
          </p:cNvPr>
          <p:cNvSpPr>
            <a:spLocks noGrp="1"/>
          </p:cNvSpPr>
          <p:nvPr>
            <p:ph idx="1"/>
          </p:nvPr>
        </p:nvSpPr>
        <p:spPr>
          <a:xfrm>
            <a:off x="677334" y="2160590"/>
            <a:ext cx="8596668" cy="2767012"/>
          </a:xfrm>
        </p:spPr>
        <p:txBody>
          <a:bodyPr/>
          <a:lstStyle/>
          <a:p>
            <a:r>
              <a:rPr lang="en-US" dirty="0"/>
              <a:t>The HOME Investment Partnership Program (HOME) is an entitlement grant that is received by the City of Tampa from the Department of Housing and Urban Development (HUD)</a:t>
            </a:r>
          </a:p>
          <a:p>
            <a:r>
              <a:rPr lang="en-US" dirty="0"/>
              <a:t>The intent of the Program is to:</a:t>
            </a:r>
          </a:p>
          <a:p>
            <a:r>
              <a:rPr lang="en-US" dirty="0"/>
              <a:t>Provide decent affordable housing to lower income households</a:t>
            </a:r>
          </a:p>
          <a:p>
            <a:r>
              <a:rPr lang="en-US" dirty="0"/>
              <a:t>Expand the capacity of nonprofit housing providers</a:t>
            </a:r>
          </a:p>
          <a:p>
            <a:r>
              <a:rPr lang="en-US" dirty="0"/>
              <a:t>Address the City of Tampa’s Homeless Population </a:t>
            </a:r>
          </a:p>
        </p:txBody>
      </p:sp>
      <p:sp>
        <p:nvSpPr>
          <p:cNvPr id="4" name="Slide Number Placeholder 3">
            <a:extLst>
              <a:ext uri="{FF2B5EF4-FFF2-40B4-BE49-F238E27FC236}">
                <a16:creationId xmlns:a16="http://schemas.microsoft.com/office/drawing/2014/main" id="{24BCD3F5-0C92-8979-E93A-6C4121C359F9}"/>
              </a:ext>
            </a:extLst>
          </p:cNvPr>
          <p:cNvSpPr>
            <a:spLocks noGrp="1"/>
          </p:cNvSpPr>
          <p:nvPr>
            <p:ph type="sldNum" sz="quarter" idx="12"/>
          </p:nvPr>
        </p:nvSpPr>
        <p:spPr/>
        <p:txBody>
          <a:bodyPr/>
          <a:lstStyle/>
          <a:p>
            <a:fld id="{2CF8FB2B-0834-4E69-81CF-5D187DC0C246}" type="slidenum">
              <a:rPr lang="en-US" smtClean="0"/>
              <a:t>3</a:t>
            </a:fld>
            <a:endParaRPr lang="en-US"/>
          </a:p>
        </p:txBody>
      </p:sp>
    </p:spTree>
    <p:extLst>
      <p:ext uri="{BB962C8B-B14F-4D97-AF65-F5344CB8AC3E}">
        <p14:creationId xmlns:p14="http://schemas.microsoft.com/office/powerpoint/2010/main" val="160107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DA5E-0DCA-40CA-A23E-CD7D27171361}"/>
              </a:ext>
            </a:extLst>
          </p:cNvPr>
          <p:cNvSpPr>
            <a:spLocks noGrp="1"/>
          </p:cNvSpPr>
          <p:nvPr>
            <p:ph type="title"/>
          </p:nvPr>
        </p:nvSpPr>
        <p:spPr/>
        <p:txBody>
          <a:bodyPr/>
          <a:lstStyle/>
          <a:p>
            <a:pPr algn="ctr"/>
            <a:r>
              <a:rPr lang="en-US" dirty="0"/>
              <a:t>HUD Regulations – Allowable Uses</a:t>
            </a:r>
            <a:br>
              <a:rPr lang="en-US" dirty="0"/>
            </a:br>
            <a:endParaRPr lang="en-US" dirty="0"/>
          </a:p>
        </p:txBody>
      </p:sp>
      <p:sp>
        <p:nvSpPr>
          <p:cNvPr id="3" name="Content Placeholder 2">
            <a:extLst>
              <a:ext uri="{FF2B5EF4-FFF2-40B4-BE49-F238E27FC236}">
                <a16:creationId xmlns:a16="http://schemas.microsoft.com/office/drawing/2014/main" id="{F0D3F11C-7E6B-4F85-BD43-859AC9FB3917}"/>
              </a:ext>
            </a:extLst>
          </p:cNvPr>
          <p:cNvSpPr>
            <a:spLocks noGrp="1"/>
          </p:cNvSpPr>
          <p:nvPr>
            <p:ph idx="1"/>
          </p:nvPr>
        </p:nvSpPr>
        <p:spPr>
          <a:xfrm>
            <a:off x="533627" y="1408176"/>
            <a:ext cx="8596668" cy="4518091"/>
          </a:xfrm>
        </p:spPr>
        <p:txBody>
          <a:bodyPr>
            <a:normAutofit/>
          </a:bodyPr>
          <a:lstStyle/>
          <a:p>
            <a:pPr marL="457200" lvl="1" indent="0">
              <a:buNone/>
            </a:pPr>
            <a:endParaRPr lang="en-US" sz="2000" dirty="0"/>
          </a:p>
          <a:p>
            <a:pPr lvl="1">
              <a:buFont typeface="Wingdings" panose="05000000000000000000" pitchFamily="2" charset="2"/>
              <a:buChar char="§"/>
            </a:pPr>
            <a:r>
              <a:rPr lang="en-US" sz="2000" dirty="0"/>
              <a:t>Eligible uses for HOME funds are:</a:t>
            </a:r>
          </a:p>
          <a:p>
            <a:pPr lvl="1">
              <a:buFont typeface="Wingdings" panose="05000000000000000000" pitchFamily="2" charset="2"/>
              <a:buChar char="§"/>
            </a:pPr>
            <a:r>
              <a:rPr lang="en-US" sz="2000" dirty="0"/>
              <a:t>Housing Development </a:t>
            </a:r>
          </a:p>
          <a:p>
            <a:pPr lvl="1">
              <a:buFont typeface="Wingdings" panose="05000000000000000000" pitchFamily="2" charset="2"/>
              <a:buChar char="§"/>
            </a:pPr>
            <a:r>
              <a:rPr lang="en-US" sz="2000" dirty="0"/>
              <a:t>Community Housing Development Organizations (CHDO)</a:t>
            </a:r>
          </a:p>
          <a:p>
            <a:pPr lvl="1">
              <a:buFont typeface="Wingdings" panose="05000000000000000000" pitchFamily="2" charset="2"/>
              <a:buChar char="§"/>
            </a:pPr>
            <a:r>
              <a:rPr lang="en-US" sz="2000" dirty="0"/>
              <a:t>Homeowner Rehabilitation</a:t>
            </a:r>
          </a:p>
          <a:p>
            <a:pPr lvl="1">
              <a:buFont typeface="Wingdings" panose="05000000000000000000" pitchFamily="2" charset="2"/>
              <a:buChar char="§"/>
            </a:pPr>
            <a:r>
              <a:rPr lang="en-US" sz="2000" dirty="0"/>
              <a:t>Homebuyer Activities</a:t>
            </a:r>
          </a:p>
          <a:p>
            <a:pPr lvl="1">
              <a:buFont typeface="Wingdings" panose="05000000000000000000" pitchFamily="2" charset="2"/>
              <a:buChar char="§"/>
            </a:pPr>
            <a:r>
              <a:rPr lang="en-US" sz="2000" dirty="0"/>
              <a:t>Rental Housing</a:t>
            </a:r>
          </a:p>
          <a:p>
            <a:pPr lvl="1">
              <a:buFont typeface="Wingdings" panose="05000000000000000000" pitchFamily="2" charset="2"/>
              <a:buChar char="§"/>
            </a:pPr>
            <a:r>
              <a:rPr lang="en-US" sz="2000" dirty="0"/>
              <a:t>Tenant Based Rental Assistance</a:t>
            </a:r>
          </a:p>
          <a:p>
            <a:pPr lvl="1">
              <a:buFont typeface="Wingdings" panose="05000000000000000000" pitchFamily="2" charset="2"/>
              <a:buChar char="§"/>
            </a:pPr>
            <a:r>
              <a:rPr lang="en-US" sz="2000" dirty="0"/>
              <a:t>Administration</a:t>
            </a:r>
          </a:p>
          <a:p>
            <a:pPr lvl="1">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C008D3F5-A964-4C21-9756-384CFEC986BA}"/>
              </a:ext>
            </a:extLst>
          </p:cNvPr>
          <p:cNvSpPr>
            <a:spLocks noGrp="1"/>
          </p:cNvSpPr>
          <p:nvPr>
            <p:ph type="sldNum" sz="quarter" idx="12"/>
          </p:nvPr>
        </p:nvSpPr>
        <p:spPr/>
        <p:txBody>
          <a:bodyPr/>
          <a:lstStyle/>
          <a:p>
            <a:fld id="{2CF8FB2B-0834-4E69-81CF-5D187DC0C246}" type="slidenum">
              <a:rPr lang="en-US" smtClean="0"/>
              <a:t>4</a:t>
            </a:fld>
            <a:endParaRPr lang="en-US"/>
          </a:p>
        </p:txBody>
      </p:sp>
    </p:spTree>
    <p:extLst>
      <p:ext uri="{BB962C8B-B14F-4D97-AF65-F5344CB8AC3E}">
        <p14:creationId xmlns:p14="http://schemas.microsoft.com/office/powerpoint/2010/main" val="118263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810D-C869-4803-79A8-7FC2F7BFAA83}"/>
              </a:ext>
            </a:extLst>
          </p:cNvPr>
          <p:cNvSpPr>
            <a:spLocks noGrp="1"/>
          </p:cNvSpPr>
          <p:nvPr>
            <p:ph type="title"/>
          </p:nvPr>
        </p:nvSpPr>
        <p:spPr/>
        <p:txBody>
          <a:bodyPr/>
          <a:lstStyle/>
          <a:p>
            <a:pPr algn="ctr"/>
            <a:r>
              <a:rPr lang="en-US" dirty="0"/>
              <a:t>Other HUD Requirements</a:t>
            </a:r>
          </a:p>
        </p:txBody>
      </p:sp>
      <p:sp>
        <p:nvSpPr>
          <p:cNvPr id="3" name="Content Placeholder 2">
            <a:extLst>
              <a:ext uri="{FF2B5EF4-FFF2-40B4-BE49-F238E27FC236}">
                <a16:creationId xmlns:a16="http://schemas.microsoft.com/office/drawing/2014/main" id="{59D9862A-ED35-26CB-DDEC-9FEF798B2856}"/>
              </a:ext>
            </a:extLst>
          </p:cNvPr>
          <p:cNvSpPr>
            <a:spLocks noGrp="1"/>
          </p:cNvSpPr>
          <p:nvPr>
            <p:ph idx="1"/>
          </p:nvPr>
        </p:nvSpPr>
        <p:spPr>
          <a:xfrm>
            <a:off x="677334" y="1627633"/>
            <a:ext cx="8596668" cy="4413730"/>
          </a:xfrm>
        </p:spPr>
        <p:txBody>
          <a:bodyPr/>
          <a:lstStyle/>
          <a:p>
            <a:r>
              <a:rPr lang="en-US" dirty="0"/>
              <a:t>Funds must be matched at 25% of the grant per year </a:t>
            </a:r>
          </a:p>
          <a:p>
            <a:r>
              <a:rPr lang="en-US" dirty="0"/>
              <a:t>HUD will allow cash or donated materials/services</a:t>
            </a:r>
          </a:p>
          <a:p>
            <a:r>
              <a:rPr lang="en-US" dirty="0"/>
              <a:t>Funds must be committed within 24 months and expended within 4 years</a:t>
            </a:r>
          </a:p>
          <a:p>
            <a:r>
              <a:rPr lang="en-US" dirty="0"/>
              <a:t>Annual Reports are required</a:t>
            </a:r>
          </a:p>
          <a:p>
            <a:r>
              <a:rPr lang="en-US" dirty="0"/>
              <a:t>City must enter client data in IDIS with accomplishments</a:t>
            </a:r>
          </a:p>
          <a:p>
            <a:r>
              <a:rPr lang="en-US" dirty="0"/>
              <a:t>Environmental reviews are required on all units (except for TBRA assisted units)</a:t>
            </a:r>
          </a:p>
          <a:p>
            <a:r>
              <a:rPr lang="en-US" dirty="0"/>
              <a:t>Long term compliance monitoring is required for all homes/units produced with HOME funds</a:t>
            </a:r>
          </a:p>
          <a:p>
            <a:endParaRPr lang="en-US" dirty="0"/>
          </a:p>
        </p:txBody>
      </p:sp>
      <p:sp>
        <p:nvSpPr>
          <p:cNvPr id="4" name="Slide Number Placeholder 3">
            <a:extLst>
              <a:ext uri="{FF2B5EF4-FFF2-40B4-BE49-F238E27FC236}">
                <a16:creationId xmlns:a16="http://schemas.microsoft.com/office/drawing/2014/main" id="{6DA57E34-7291-F8AC-3722-1540BDDA3207}"/>
              </a:ext>
            </a:extLst>
          </p:cNvPr>
          <p:cNvSpPr>
            <a:spLocks noGrp="1"/>
          </p:cNvSpPr>
          <p:nvPr>
            <p:ph type="sldNum" sz="quarter" idx="12"/>
          </p:nvPr>
        </p:nvSpPr>
        <p:spPr/>
        <p:txBody>
          <a:bodyPr/>
          <a:lstStyle/>
          <a:p>
            <a:fld id="{2CF8FB2B-0834-4E69-81CF-5D187DC0C246}" type="slidenum">
              <a:rPr lang="en-US" smtClean="0"/>
              <a:t>5</a:t>
            </a:fld>
            <a:endParaRPr lang="en-US"/>
          </a:p>
        </p:txBody>
      </p:sp>
    </p:spTree>
    <p:extLst>
      <p:ext uri="{BB962C8B-B14F-4D97-AF65-F5344CB8AC3E}">
        <p14:creationId xmlns:p14="http://schemas.microsoft.com/office/powerpoint/2010/main" val="12484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DB4E-B199-8942-DF6F-87D5AF02BF9D}"/>
              </a:ext>
            </a:extLst>
          </p:cNvPr>
          <p:cNvSpPr>
            <a:spLocks noGrp="1"/>
          </p:cNvSpPr>
          <p:nvPr>
            <p:ph type="title"/>
          </p:nvPr>
        </p:nvSpPr>
        <p:spPr/>
        <p:txBody>
          <a:bodyPr/>
          <a:lstStyle/>
          <a:p>
            <a:pPr algn="ctr"/>
            <a:r>
              <a:rPr lang="en-US" dirty="0"/>
              <a:t>Tenant Based Rental Assistance</a:t>
            </a:r>
            <a:br>
              <a:rPr lang="en-US" dirty="0"/>
            </a:br>
            <a:endParaRPr lang="en-US" dirty="0"/>
          </a:p>
        </p:txBody>
      </p:sp>
      <p:sp>
        <p:nvSpPr>
          <p:cNvPr id="3" name="Content Placeholder 2">
            <a:extLst>
              <a:ext uri="{FF2B5EF4-FFF2-40B4-BE49-F238E27FC236}">
                <a16:creationId xmlns:a16="http://schemas.microsoft.com/office/drawing/2014/main" id="{3910401A-0847-58B2-EA46-DE83EBF1593E}"/>
              </a:ext>
            </a:extLst>
          </p:cNvPr>
          <p:cNvSpPr>
            <a:spLocks noGrp="1"/>
          </p:cNvSpPr>
          <p:nvPr>
            <p:ph idx="1"/>
          </p:nvPr>
        </p:nvSpPr>
        <p:spPr/>
        <p:txBody>
          <a:bodyPr/>
          <a:lstStyle/>
          <a:p>
            <a:r>
              <a:rPr lang="en-US" dirty="0"/>
              <a:t>HOME funded Tenant-Based Rental Assistance (TBRA) provides gap funds between what a renter can afford to pay and the actual rent amount</a:t>
            </a:r>
          </a:p>
          <a:p>
            <a:r>
              <a:rPr lang="en-US" dirty="0"/>
              <a:t>Using HOME funds for TBRA is ideal for jurisdictions with: </a:t>
            </a:r>
          </a:p>
          <a:p>
            <a:r>
              <a:rPr lang="en-US" dirty="0"/>
              <a:t>A high vacancy rate for standard housing that is not affordable to low- and very low-income households</a:t>
            </a:r>
          </a:p>
          <a:p>
            <a:r>
              <a:rPr lang="en-US" dirty="0"/>
              <a:t>Very high development costs, where it is more cost effective to provide a rental subsidy than to construct or rehabilitate housing units </a:t>
            </a:r>
          </a:p>
          <a:p>
            <a:r>
              <a:rPr lang="en-US" dirty="0"/>
              <a:t>Residents with special housing needs who need financial assistance to afford rent</a:t>
            </a:r>
          </a:p>
          <a:p>
            <a:endParaRPr lang="en-US" dirty="0"/>
          </a:p>
        </p:txBody>
      </p:sp>
      <p:sp>
        <p:nvSpPr>
          <p:cNvPr id="4" name="Slide Number Placeholder 3">
            <a:extLst>
              <a:ext uri="{FF2B5EF4-FFF2-40B4-BE49-F238E27FC236}">
                <a16:creationId xmlns:a16="http://schemas.microsoft.com/office/drawing/2014/main" id="{92F2D4B7-86E3-077B-25BD-789140E71E72}"/>
              </a:ext>
            </a:extLst>
          </p:cNvPr>
          <p:cNvSpPr>
            <a:spLocks noGrp="1"/>
          </p:cNvSpPr>
          <p:nvPr>
            <p:ph type="sldNum" sz="quarter" idx="12"/>
          </p:nvPr>
        </p:nvSpPr>
        <p:spPr/>
        <p:txBody>
          <a:bodyPr/>
          <a:lstStyle/>
          <a:p>
            <a:fld id="{2CF8FB2B-0834-4E69-81CF-5D187DC0C246}" type="slidenum">
              <a:rPr lang="en-US" smtClean="0"/>
              <a:t>6</a:t>
            </a:fld>
            <a:endParaRPr lang="en-US"/>
          </a:p>
        </p:txBody>
      </p:sp>
    </p:spTree>
    <p:extLst>
      <p:ext uri="{BB962C8B-B14F-4D97-AF65-F5344CB8AC3E}">
        <p14:creationId xmlns:p14="http://schemas.microsoft.com/office/powerpoint/2010/main" val="14476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EDB4-8D9D-BC43-1DD1-EA1BE059C948}"/>
              </a:ext>
            </a:extLst>
          </p:cNvPr>
          <p:cNvSpPr>
            <a:spLocks noGrp="1"/>
          </p:cNvSpPr>
          <p:nvPr>
            <p:ph type="title"/>
          </p:nvPr>
        </p:nvSpPr>
        <p:spPr/>
        <p:txBody>
          <a:bodyPr/>
          <a:lstStyle/>
          <a:p>
            <a:pPr algn="ctr"/>
            <a:r>
              <a:rPr lang="en-US" dirty="0"/>
              <a:t>Tenant Based Rental Assistance</a:t>
            </a:r>
            <a:br>
              <a:rPr lang="en-US" dirty="0"/>
            </a:br>
            <a:endParaRPr lang="en-US" dirty="0"/>
          </a:p>
        </p:txBody>
      </p:sp>
      <p:sp>
        <p:nvSpPr>
          <p:cNvPr id="3" name="Content Placeholder 2">
            <a:extLst>
              <a:ext uri="{FF2B5EF4-FFF2-40B4-BE49-F238E27FC236}">
                <a16:creationId xmlns:a16="http://schemas.microsoft.com/office/drawing/2014/main" id="{FB1884C5-7C6D-5885-B6B9-E810E5BF92C1}"/>
              </a:ext>
            </a:extLst>
          </p:cNvPr>
          <p:cNvSpPr>
            <a:spLocks noGrp="1"/>
          </p:cNvSpPr>
          <p:nvPr>
            <p:ph idx="1"/>
          </p:nvPr>
        </p:nvSpPr>
        <p:spPr/>
        <p:txBody>
          <a:bodyPr/>
          <a:lstStyle/>
          <a:p>
            <a:r>
              <a:rPr lang="en-US" dirty="0"/>
              <a:t>Low-income households can receive HOME TBRA to help pay rent, utility costs, security deposits, and utility deposits</a:t>
            </a:r>
          </a:p>
          <a:p>
            <a:r>
              <a:rPr lang="en-US" dirty="0"/>
              <a:t>HOME TBRA Program is unique because: </a:t>
            </a:r>
          </a:p>
          <a:p>
            <a:r>
              <a:rPr lang="en-US" dirty="0"/>
              <a:t>It helps individual households</a:t>
            </a:r>
          </a:p>
          <a:p>
            <a:r>
              <a:rPr lang="en-US" dirty="0"/>
              <a:t>It can be used in a unit chosen by the tenant, and moves with the tenant</a:t>
            </a:r>
          </a:p>
          <a:p>
            <a:r>
              <a:rPr lang="en-US" dirty="0"/>
              <a:t>The amount of the rental subsidy is based on the income of the household, the particular unit the household selects, and the City’s rent standard</a:t>
            </a:r>
          </a:p>
          <a:p>
            <a:endParaRPr lang="en-US" dirty="0"/>
          </a:p>
        </p:txBody>
      </p:sp>
      <p:sp>
        <p:nvSpPr>
          <p:cNvPr id="4" name="Slide Number Placeholder 3">
            <a:extLst>
              <a:ext uri="{FF2B5EF4-FFF2-40B4-BE49-F238E27FC236}">
                <a16:creationId xmlns:a16="http://schemas.microsoft.com/office/drawing/2014/main" id="{C4697D63-5718-071C-2E9A-BC3E269B1C03}"/>
              </a:ext>
            </a:extLst>
          </p:cNvPr>
          <p:cNvSpPr>
            <a:spLocks noGrp="1"/>
          </p:cNvSpPr>
          <p:nvPr>
            <p:ph type="sldNum" sz="quarter" idx="12"/>
          </p:nvPr>
        </p:nvSpPr>
        <p:spPr/>
        <p:txBody>
          <a:bodyPr/>
          <a:lstStyle/>
          <a:p>
            <a:fld id="{2CF8FB2B-0834-4E69-81CF-5D187DC0C246}" type="slidenum">
              <a:rPr lang="en-US" smtClean="0"/>
              <a:t>7</a:t>
            </a:fld>
            <a:endParaRPr lang="en-US"/>
          </a:p>
        </p:txBody>
      </p:sp>
    </p:spTree>
    <p:extLst>
      <p:ext uri="{BB962C8B-B14F-4D97-AF65-F5344CB8AC3E}">
        <p14:creationId xmlns:p14="http://schemas.microsoft.com/office/powerpoint/2010/main" val="182818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E042-25C1-F9AA-5343-4F5580FC3E00}"/>
              </a:ext>
            </a:extLst>
          </p:cNvPr>
          <p:cNvSpPr>
            <a:spLocks noGrp="1"/>
          </p:cNvSpPr>
          <p:nvPr>
            <p:ph type="title"/>
          </p:nvPr>
        </p:nvSpPr>
        <p:spPr/>
        <p:txBody>
          <a:bodyPr/>
          <a:lstStyle/>
          <a:p>
            <a:pPr algn="ctr"/>
            <a:r>
              <a:rPr lang="en-US" dirty="0"/>
              <a:t>Tenant Based Rental Assistance</a:t>
            </a:r>
            <a:br>
              <a:rPr lang="en-US" dirty="0"/>
            </a:br>
            <a:endParaRPr lang="en-US" dirty="0"/>
          </a:p>
        </p:txBody>
      </p:sp>
      <p:sp>
        <p:nvSpPr>
          <p:cNvPr id="3" name="Content Placeholder 2">
            <a:extLst>
              <a:ext uri="{FF2B5EF4-FFF2-40B4-BE49-F238E27FC236}">
                <a16:creationId xmlns:a16="http://schemas.microsoft.com/office/drawing/2014/main" id="{09C80C44-3B38-8D96-95A6-5AD1742B6B5B}"/>
              </a:ext>
            </a:extLst>
          </p:cNvPr>
          <p:cNvSpPr>
            <a:spLocks noGrp="1"/>
          </p:cNvSpPr>
          <p:nvPr>
            <p:ph idx="1"/>
          </p:nvPr>
        </p:nvSpPr>
        <p:spPr>
          <a:xfrm>
            <a:off x="677334" y="1536193"/>
            <a:ext cx="8596668" cy="4169664"/>
          </a:xfrm>
        </p:spPr>
        <p:txBody>
          <a:bodyPr>
            <a:normAutofit/>
          </a:bodyPr>
          <a:lstStyle/>
          <a:p>
            <a:r>
              <a:rPr lang="en-US" dirty="0"/>
              <a:t>TBRA is Flexible </a:t>
            </a:r>
          </a:p>
          <a:p>
            <a:r>
              <a:rPr lang="en-US" dirty="0"/>
              <a:t>The City has the ability to tailor its TBRA program to meet the needs of its own community</a:t>
            </a:r>
          </a:p>
          <a:p>
            <a:r>
              <a:rPr lang="en-US" dirty="0"/>
              <a:t>Choose the population served; The City may design its program so that it serves the entire community, or focus only on a special purpose or specific housing need, such as elderly tenants, large families, or a special needs population that has been identified in the PJ’s Consolidated Plan</a:t>
            </a:r>
          </a:p>
          <a:p>
            <a:r>
              <a:rPr lang="en-US" dirty="0"/>
              <a:t>Choose the type of assistance provided; The City may provide assistance for rent and/or for security deposits in the form of grants or loans and provide utility deposit assistance in conjunction with security deposit assistance</a:t>
            </a:r>
          </a:p>
          <a:p>
            <a:r>
              <a:rPr lang="en-US" dirty="0"/>
              <a:t>While the program is intended to be short-term, it can be designed to provide assistance to a household for up to 24 months</a:t>
            </a:r>
          </a:p>
        </p:txBody>
      </p:sp>
      <p:sp>
        <p:nvSpPr>
          <p:cNvPr id="4" name="Slide Number Placeholder 3">
            <a:extLst>
              <a:ext uri="{FF2B5EF4-FFF2-40B4-BE49-F238E27FC236}">
                <a16:creationId xmlns:a16="http://schemas.microsoft.com/office/drawing/2014/main" id="{B1AB7214-9DB3-9920-D8A5-2F04CE834CC8}"/>
              </a:ext>
            </a:extLst>
          </p:cNvPr>
          <p:cNvSpPr>
            <a:spLocks noGrp="1"/>
          </p:cNvSpPr>
          <p:nvPr>
            <p:ph type="sldNum" sz="quarter" idx="12"/>
          </p:nvPr>
        </p:nvSpPr>
        <p:spPr/>
        <p:txBody>
          <a:bodyPr/>
          <a:lstStyle/>
          <a:p>
            <a:fld id="{2CF8FB2B-0834-4E69-81CF-5D187DC0C246}" type="slidenum">
              <a:rPr lang="en-US" smtClean="0"/>
              <a:t>8</a:t>
            </a:fld>
            <a:endParaRPr lang="en-US"/>
          </a:p>
        </p:txBody>
      </p:sp>
    </p:spTree>
    <p:extLst>
      <p:ext uri="{BB962C8B-B14F-4D97-AF65-F5344CB8AC3E}">
        <p14:creationId xmlns:p14="http://schemas.microsoft.com/office/powerpoint/2010/main" val="244737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8089-218D-A482-B475-A7BA43308F53}"/>
              </a:ext>
            </a:extLst>
          </p:cNvPr>
          <p:cNvSpPr>
            <a:spLocks noGrp="1"/>
          </p:cNvSpPr>
          <p:nvPr>
            <p:ph type="title"/>
          </p:nvPr>
        </p:nvSpPr>
        <p:spPr/>
        <p:txBody>
          <a:bodyPr/>
          <a:lstStyle/>
          <a:p>
            <a:pPr algn="ctr"/>
            <a:r>
              <a:rPr lang="en-US" dirty="0"/>
              <a:t>City of Tampa HOME TBRA Program Overview</a:t>
            </a:r>
          </a:p>
        </p:txBody>
      </p:sp>
      <p:sp>
        <p:nvSpPr>
          <p:cNvPr id="3" name="Content Placeholder 2">
            <a:extLst>
              <a:ext uri="{FF2B5EF4-FFF2-40B4-BE49-F238E27FC236}">
                <a16:creationId xmlns:a16="http://schemas.microsoft.com/office/drawing/2014/main" id="{6BFAC16B-E660-1D94-D8CD-2FA3B5C90FF9}"/>
              </a:ext>
            </a:extLst>
          </p:cNvPr>
          <p:cNvSpPr>
            <a:spLocks noGrp="1"/>
          </p:cNvSpPr>
          <p:nvPr>
            <p:ph idx="1"/>
          </p:nvPr>
        </p:nvSpPr>
        <p:spPr>
          <a:xfrm>
            <a:off x="677334" y="2130552"/>
            <a:ext cx="8596668" cy="3044953"/>
          </a:xfrm>
        </p:spPr>
        <p:txBody>
          <a:bodyPr/>
          <a:lstStyle/>
          <a:p>
            <a:r>
              <a:rPr lang="en-US" dirty="0"/>
              <a:t>Prioritize HOME funds for Tenant-Based Rental Assistance (TBRA) to support activities to assist tenants affected </a:t>
            </a:r>
          </a:p>
          <a:p>
            <a:r>
              <a:rPr lang="en-US" dirty="0"/>
              <a:t>Provide annual TBRA recertification or provide TBRA coupons for homeless households. Security deposits may be provided as a grant to assist homeless households.   Homeless households assisted shall be defined as individuals and families who meet the HUD definition of homeless; persons/households who are living in a place not meant for human habitation, in emergency shelter, in bridge housing or are exiting an institution where they temporarily resided. </a:t>
            </a:r>
          </a:p>
          <a:p>
            <a:r>
              <a:rPr lang="en-US" dirty="0"/>
              <a:t>This will meet immediate housing need of those displaced</a:t>
            </a:r>
          </a:p>
        </p:txBody>
      </p:sp>
      <p:sp>
        <p:nvSpPr>
          <p:cNvPr id="4" name="Slide Number Placeholder 3">
            <a:extLst>
              <a:ext uri="{FF2B5EF4-FFF2-40B4-BE49-F238E27FC236}">
                <a16:creationId xmlns:a16="http://schemas.microsoft.com/office/drawing/2014/main" id="{0A29E523-DE19-252C-0307-265B630EF780}"/>
              </a:ext>
            </a:extLst>
          </p:cNvPr>
          <p:cNvSpPr>
            <a:spLocks noGrp="1"/>
          </p:cNvSpPr>
          <p:nvPr>
            <p:ph type="sldNum" sz="quarter" idx="12"/>
          </p:nvPr>
        </p:nvSpPr>
        <p:spPr/>
        <p:txBody>
          <a:bodyPr/>
          <a:lstStyle/>
          <a:p>
            <a:fld id="{2CF8FB2B-0834-4E69-81CF-5D187DC0C246}" type="slidenum">
              <a:rPr lang="en-US" smtClean="0"/>
              <a:t>9</a:t>
            </a:fld>
            <a:endParaRPr lang="en-US"/>
          </a:p>
        </p:txBody>
      </p:sp>
    </p:spTree>
    <p:extLst>
      <p:ext uri="{BB962C8B-B14F-4D97-AF65-F5344CB8AC3E}">
        <p14:creationId xmlns:p14="http://schemas.microsoft.com/office/powerpoint/2010/main" val="29603163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1559</Words>
  <Application>Microsoft Office PowerPoint</Application>
  <PresentationFormat>Widescreen</PresentationFormat>
  <Paragraphs>219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Trebuchet MS</vt:lpstr>
      <vt:lpstr>Wingdings</vt:lpstr>
      <vt:lpstr>Wingdings 3</vt:lpstr>
      <vt:lpstr>Facet</vt:lpstr>
      <vt:lpstr>Best Practice for Tenant-Based Rental Assistance Programs </vt:lpstr>
      <vt:lpstr>Presentation Overview</vt:lpstr>
      <vt:lpstr>Background/History</vt:lpstr>
      <vt:lpstr>HUD Regulations – Allowable Uses </vt:lpstr>
      <vt:lpstr>Other HUD Requirements</vt:lpstr>
      <vt:lpstr>Tenant Based Rental Assistance </vt:lpstr>
      <vt:lpstr>Tenant Based Rental Assistance </vt:lpstr>
      <vt:lpstr>Tenant Based Rental Assistance </vt:lpstr>
      <vt:lpstr>City of Tampa HOME TBRA Program Overview</vt:lpstr>
      <vt:lpstr>City of Tampa HOME TBRA Program Overview</vt:lpstr>
      <vt:lpstr>City of Tampa HOME TBRA Program Overview</vt:lpstr>
      <vt:lpstr>Overview of Agreement </vt:lpstr>
      <vt:lpstr>Overview of Agreement Cont’d</vt:lpstr>
      <vt:lpstr>Exhibit F</vt:lpstr>
      <vt:lpstr>Landlord Packet</vt:lpstr>
      <vt:lpstr>MOUs with Support Service Providers</vt:lpstr>
      <vt:lpstr>Program Success</vt:lpstr>
      <vt:lpstr>PowerPoint Presentation</vt:lpstr>
      <vt:lpstr>DARE PROGRAM</vt:lpstr>
      <vt:lpstr>Buyer’s Requirement</vt:lpstr>
      <vt:lpstr>Reservation Number</vt:lpstr>
      <vt:lpstr>DARE PROGRAM</vt:lpstr>
      <vt:lpstr>Applicant/Property Requirements</vt:lpstr>
      <vt:lpstr>Underwriting</vt:lpstr>
      <vt:lpstr>Program Overview</vt:lpstr>
      <vt:lpstr>Qualification Process </vt:lpstr>
      <vt:lpstr>Happy Homeowner </vt:lpstr>
      <vt:lpstr>Point of Contact</vt:lpstr>
      <vt:lpstr>Comments/Questions?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Member/First Time Attendee Orientation</dc:title>
  <dc:creator>watson2163</dc:creator>
  <cp:lastModifiedBy>Kayon Henderson</cp:lastModifiedBy>
  <cp:revision>48</cp:revision>
  <dcterms:created xsi:type="dcterms:W3CDTF">2020-06-19T19:41:10Z</dcterms:created>
  <dcterms:modified xsi:type="dcterms:W3CDTF">2023-06-08T18:43:18Z</dcterms:modified>
</cp:coreProperties>
</file>